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69" r:id="rId2"/>
    <p:sldId id="322" r:id="rId3"/>
    <p:sldId id="323" r:id="rId4"/>
    <p:sldId id="328" r:id="rId5"/>
    <p:sldId id="329" r:id="rId6"/>
    <p:sldId id="332" r:id="rId7"/>
    <p:sldId id="330" r:id="rId8"/>
    <p:sldId id="331" r:id="rId9"/>
    <p:sldId id="333" r:id="rId10"/>
    <p:sldId id="334" r:id="rId11"/>
    <p:sldId id="335" r:id="rId12"/>
    <p:sldId id="336" r:id="rId13"/>
    <p:sldId id="337" r:id="rId14"/>
    <p:sldId id="338" r:id="rId15"/>
    <p:sldId id="339" r:id="rId16"/>
    <p:sldId id="340" r:id="rId17"/>
    <p:sldId id="341" r:id="rId18"/>
    <p:sldId id="342" r:id="rId19"/>
    <p:sldId id="321" r:id="rId20"/>
    <p:sldId id="270" r:id="rId21"/>
    <p:sldId id="273" r:id="rId22"/>
    <p:sldId id="275" r:id="rId23"/>
    <p:sldId id="277" r:id="rId24"/>
    <p:sldId id="276" r:id="rId25"/>
    <p:sldId id="279" r:id="rId26"/>
    <p:sldId id="280" r:id="rId27"/>
    <p:sldId id="278" r:id="rId28"/>
    <p:sldId id="284" r:id="rId29"/>
    <p:sldId id="281" r:id="rId30"/>
    <p:sldId id="285" r:id="rId31"/>
    <p:sldId id="286" r:id="rId32"/>
    <p:sldId id="288" r:id="rId33"/>
    <p:sldId id="287" r:id="rId34"/>
    <p:sldId id="282" r:id="rId35"/>
    <p:sldId id="289" r:id="rId36"/>
    <p:sldId id="283" r:id="rId37"/>
    <p:sldId id="274" r:id="rId38"/>
    <p:sldId id="292" r:id="rId39"/>
    <p:sldId id="290" r:id="rId40"/>
    <p:sldId id="293" r:id="rId41"/>
    <p:sldId id="294" r:id="rId42"/>
    <p:sldId id="291" r:id="rId43"/>
    <p:sldId id="295" r:id="rId44"/>
    <p:sldId id="272" r:id="rId45"/>
    <p:sldId id="304" r:id="rId46"/>
    <p:sldId id="305" r:id="rId47"/>
    <p:sldId id="306" r:id="rId48"/>
    <p:sldId id="307" r:id="rId49"/>
    <p:sldId id="296" r:id="rId50"/>
    <p:sldId id="308" r:id="rId51"/>
    <p:sldId id="309" r:id="rId52"/>
    <p:sldId id="310" r:id="rId53"/>
    <p:sldId id="297" r:id="rId54"/>
    <p:sldId id="298" r:id="rId55"/>
    <p:sldId id="313" r:id="rId56"/>
    <p:sldId id="311" r:id="rId57"/>
    <p:sldId id="312" r:id="rId58"/>
    <p:sldId id="314" r:id="rId59"/>
    <p:sldId id="315" r:id="rId60"/>
    <p:sldId id="316" r:id="rId61"/>
    <p:sldId id="318" r:id="rId62"/>
    <p:sldId id="317" r:id="rId63"/>
    <p:sldId id="299" r:id="rId64"/>
    <p:sldId id="319" r:id="rId65"/>
    <p:sldId id="320" r:id="rId66"/>
    <p:sldId id="300" r:id="rId67"/>
    <p:sldId id="301" r:id="rId68"/>
    <p:sldId id="271" r:id="rId69"/>
    <p:sldId id="30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E75"/>
    <a:srgbClr val="0A49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60"/>
  </p:normalViewPr>
  <p:slideViewPr>
    <p:cSldViewPr snapToGrid="0">
      <p:cViewPr varScale="1">
        <p:scale>
          <a:sx n="108" d="100"/>
          <a:sy n="108" d="100"/>
        </p:scale>
        <p:origin x="71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98613"/>
            <a:ext cx="11277600" cy="2039937"/>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81158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562696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92A6D87-7B78-4B72-9848-01F993ED43B2}" type="datetimeFigureOut">
              <a:rPr lang="en-US" smtClean="0"/>
              <a:t>10/6/2021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75621C8-88E8-482A-AE3D-D4D25AAF55B9}" type="slidenum">
              <a:rPr lang="en-US" smtClean="0"/>
              <a:t>‹#›</a:t>
            </a:fld>
            <a:endParaRPr lang="en-US"/>
          </a:p>
        </p:txBody>
      </p:sp>
    </p:spTree>
    <p:extLst>
      <p:ext uri="{BB962C8B-B14F-4D97-AF65-F5344CB8AC3E}">
        <p14:creationId xmlns:p14="http://schemas.microsoft.com/office/powerpoint/2010/main" val="3486907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92A6D87-7B78-4B72-9848-01F993ED43B2}" type="datetimeFigureOut">
              <a:rPr lang="en-US" smtClean="0"/>
              <a:t>10/6/2021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75621C8-88E8-482A-AE3D-D4D25AAF55B9}" type="slidenum">
              <a:rPr lang="en-US" smtClean="0"/>
              <a:t>‹#›</a:t>
            </a:fld>
            <a:endParaRPr lang="en-US"/>
          </a:p>
        </p:txBody>
      </p:sp>
    </p:spTree>
    <p:extLst>
      <p:ext uri="{BB962C8B-B14F-4D97-AF65-F5344CB8AC3E}">
        <p14:creationId xmlns:p14="http://schemas.microsoft.com/office/powerpoint/2010/main" val="4004844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38200" y="6311900"/>
            <a:ext cx="2743200" cy="365125"/>
          </a:xfrm>
          <a:prstGeom prst="rect">
            <a:avLst/>
          </a:prstGeom>
        </p:spPr>
        <p:txBody>
          <a:bodyPr/>
          <a:lstStyle/>
          <a:p>
            <a:fld id="{975621C8-88E8-482A-AE3D-D4D25AAF55B9}" type="slidenum">
              <a:rPr lang="en-US" smtClean="0"/>
              <a:t>‹#›</a:t>
            </a:fld>
            <a:endParaRPr lang="en-US"/>
          </a:p>
        </p:txBody>
      </p:sp>
    </p:spTree>
    <p:extLst>
      <p:ext uri="{BB962C8B-B14F-4D97-AF65-F5344CB8AC3E}">
        <p14:creationId xmlns:p14="http://schemas.microsoft.com/office/powerpoint/2010/main" val="3789109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671639"/>
            <a:ext cx="10515600" cy="192881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365601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831850" y="6356350"/>
            <a:ext cx="2743200" cy="365125"/>
          </a:xfrm>
          <a:prstGeom prst="rect">
            <a:avLst/>
          </a:prstGeom>
        </p:spPr>
        <p:txBody>
          <a:bodyPr/>
          <a:lstStyle/>
          <a:p>
            <a:fld id="{975621C8-88E8-482A-AE3D-D4D25AAF55B9}" type="slidenum">
              <a:rPr lang="en-US" smtClean="0"/>
              <a:t>‹#›</a:t>
            </a:fld>
            <a:endParaRPr lang="en-US"/>
          </a:p>
        </p:txBody>
      </p:sp>
    </p:spTree>
    <p:extLst>
      <p:ext uri="{BB962C8B-B14F-4D97-AF65-F5344CB8AC3E}">
        <p14:creationId xmlns:p14="http://schemas.microsoft.com/office/powerpoint/2010/main" val="1567059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92A6D87-7B78-4B72-9848-01F993ED43B2}" type="datetimeFigureOut">
              <a:rPr lang="en-US" smtClean="0"/>
              <a:t>10/6/2021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75621C8-88E8-482A-AE3D-D4D25AAF55B9}" type="slidenum">
              <a:rPr lang="en-US" smtClean="0"/>
              <a:t>‹#›</a:t>
            </a:fld>
            <a:endParaRPr lang="en-US"/>
          </a:p>
        </p:txBody>
      </p:sp>
    </p:spTree>
    <p:extLst>
      <p:ext uri="{BB962C8B-B14F-4D97-AF65-F5344CB8AC3E}">
        <p14:creationId xmlns:p14="http://schemas.microsoft.com/office/powerpoint/2010/main" val="1910797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92A6D87-7B78-4B72-9848-01F993ED43B2}" type="datetimeFigureOut">
              <a:rPr lang="en-US" smtClean="0"/>
              <a:t>10/6/2021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75621C8-88E8-482A-AE3D-D4D25AAF55B9}" type="slidenum">
              <a:rPr lang="en-US" smtClean="0"/>
              <a:t>‹#›</a:t>
            </a:fld>
            <a:endParaRPr lang="en-US"/>
          </a:p>
        </p:txBody>
      </p:sp>
    </p:spTree>
    <p:extLst>
      <p:ext uri="{BB962C8B-B14F-4D97-AF65-F5344CB8AC3E}">
        <p14:creationId xmlns:p14="http://schemas.microsoft.com/office/powerpoint/2010/main" val="2277437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92A6D87-7B78-4B72-9848-01F993ED43B2}" type="datetimeFigureOut">
              <a:rPr lang="en-US" smtClean="0"/>
              <a:t>10/6/2021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75621C8-88E8-482A-AE3D-D4D25AAF55B9}" type="slidenum">
              <a:rPr lang="en-US" smtClean="0"/>
              <a:t>‹#›</a:t>
            </a:fld>
            <a:endParaRPr lang="en-US"/>
          </a:p>
        </p:txBody>
      </p:sp>
    </p:spTree>
    <p:extLst>
      <p:ext uri="{BB962C8B-B14F-4D97-AF65-F5344CB8AC3E}">
        <p14:creationId xmlns:p14="http://schemas.microsoft.com/office/powerpoint/2010/main" val="1860717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92A6D87-7B78-4B72-9848-01F993ED43B2}" type="datetimeFigureOut">
              <a:rPr lang="en-US" smtClean="0"/>
              <a:t>10/6/2021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75621C8-88E8-482A-AE3D-D4D25AAF55B9}" type="slidenum">
              <a:rPr lang="en-US" smtClean="0"/>
              <a:t>‹#›</a:t>
            </a:fld>
            <a:endParaRPr lang="en-US"/>
          </a:p>
        </p:txBody>
      </p:sp>
    </p:spTree>
    <p:extLst>
      <p:ext uri="{BB962C8B-B14F-4D97-AF65-F5344CB8AC3E}">
        <p14:creationId xmlns:p14="http://schemas.microsoft.com/office/powerpoint/2010/main" val="891685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92A6D87-7B78-4B72-9848-01F993ED43B2}" type="datetimeFigureOut">
              <a:rPr lang="en-US" smtClean="0"/>
              <a:t>10/6/2021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75621C8-88E8-482A-AE3D-D4D25AAF55B9}" type="slidenum">
              <a:rPr lang="en-US" smtClean="0"/>
              <a:t>‹#›</a:t>
            </a:fld>
            <a:endParaRPr lang="en-US"/>
          </a:p>
        </p:txBody>
      </p:sp>
    </p:spTree>
    <p:extLst>
      <p:ext uri="{BB962C8B-B14F-4D97-AF65-F5344CB8AC3E}">
        <p14:creationId xmlns:p14="http://schemas.microsoft.com/office/powerpoint/2010/main" val="1379709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92A6D87-7B78-4B72-9848-01F993ED43B2}" type="datetimeFigureOut">
              <a:rPr lang="en-US" smtClean="0"/>
              <a:t>10/6/2021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75621C8-88E8-482A-AE3D-D4D25AAF55B9}" type="slidenum">
              <a:rPr lang="en-US" smtClean="0"/>
              <a:t>‹#›</a:t>
            </a:fld>
            <a:endParaRPr lang="en-US"/>
          </a:p>
        </p:txBody>
      </p:sp>
    </p:spTree>
    <p:extLst>
      <p:ext uri="{BB962C8B-B14F-4D97-AF65-F5344CB8AC3E}">
        <p14:creationId xmlns:p14="http://schemas.microsoft.com/office/powerpoint/2010/main" val="2210209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889894" y="6127572"/>
            <a:ext cx="959562" cy="479781"/>
          </a:xfrm>
          <a:prstGeom prst="rect">
            <a:avLst/>
          </a:prstGeom>
        </p:spPr>
      </p:pic>
    </p:spTree>
    <p:extLst>
      <p:ext uri="{BB962C8B-B14F-4D97-AF65-F5344CB8AC3E}">
        <p14:creationId xmlns:p14="http://schemas.microsoft.com/office/powerpoint/2010/main" val="233766915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spc="-150">
          <a:solidFill>
            <a:srgbClr val="0A4977"/>
          </a:solidFill>
          <a:latin typeface="Lucida Sans Unicode" panose="020B0602030504020204" pitchFamily="34" charset="0"/>
          <a:ea typeface="+mj-ea"/>
          <a:cs typeface="Lucida Sans Unicode" panose="020B0602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Khmer UI" panose="020B0502040204020203" pitchFamily="34" charset="0"/>
          <a:ea typeface="+mn-ea"/>
          <a:cs typeface="Khmer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Khmer UI" panose="020B0502040204020203" pitchFamily="34" charset="0"/>
          <a:ea typeface="+mn-ea"/>
          <a:cs typeface="Khmer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Khmer UI" panose="020B0502040204020203" pitchFamily="34" charset="0"/>
          <a:ea typeface="+mn-ea"/>
          <a:cs typeface="Khmer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Khmer UI" panose="020B0502040204020203" pitchFamily="34" charset="0"/>
          <a:ea typeface="+mn-ea"/>
          <a:cs typeface="Khmer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Khmer UI" panose="020B0502040204020203" pitchFamily="34" charset="0"/>
          <a:ea typeface="+mn-ea"/>
          <a:cs typeface="Khmer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2.ed.gov/about/offices/list/ocr/docs/202107-qa-titleix.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08C21-8A4C-47F8-8204-FE3CE09C754E}"/>
              </a:ext>
            </a:extLst>
          </p:cNvPr>
          <p:cNvSpPr>
            <a:spLocks noGrp="1"/>
          </p:cNvSpPr>
          <p:nvPr>
            <p:ph type="ctrTitle"/>
          </p:nvPr>
        </p:nvSpPr>
        <p:spPr>
          <a:xfrm>
            <a:off x="808182" y="369527"/>
            <a:ext cx="10575636" cy="1190825"/>
          </a:xfrm>
        </p:spPr>
        <p:txBody>
          <a:bodyPr>
            <a:normAutofit fontScale="90000"/>
          </a:bodyPr>
          <a:lstStyle/>
          <a:p>
            <a:r>
              <a:rPr lang="en-US" dirty="0">
                <a:latin typeface="Times New Roman" panose="02020603050405020304" pitchFamily="18" charset="0"/>
                <a:cs typeface="Times New Roman" panose="02020603050405020304" pitchFamily="18" charset="0"/>
              </a:rPr>
              <a:t>2021 Update on Title IX Regulations</a:t>
            </a:r>
          </a:p>
        </p:txBody>
      </p:sp>
      <p:sp>
        <p:nvSpPr>
          <p:cNvPr id="3" name="Subtitle 2">
            <a:extLst>
              <a:ext uri="{FF2B5EF4-FFF2-40B4-BE49-F238E27FC236}">
                <a16:creationId xmlns:a16="http://schemas.microsoft.com/office/drawing/2014/main" id="{ADA6CB86-A5BA-4338-920E-660940376613}"/>
              </a:ext>
            </a:extLst>
          </p:cNvPr>
          <p:cNvSpPr>
            <a:spLocks noGrp="1"/>
          </p:cNvSpPr>
          <p:nvPr>
            <p:ph type="subTitle" idx="1"/>
          </p:nvPr>
        </p:nvSpPr>
        <p:spPr>
          <a:xfrm>
            <a:off x="1524000" y="4415596"/>
            <a:ext cx="9144000" cy="533909"/>
          </a:xfrm>
        </p:spPr>
        <p:txBody>
          <a:bodyPr/>
          <a:lstStyle/>
          <a:p>
            <a:r>
              <a:rPr lang="en-US" dirty="0">
                <a:latin typeface="Times New Roman" panose="02020603050405020304" pitchFamily="18" charset="0"/>
                <a:cs typeface="Times New Roman" panose="02020603050405020304" pitchFamily="18" charset="0"/>
              </a:rPr>
              <a:t>October 6, 2021</a:t>
            </a:r>
          </a:p>
        </p:txBody>
      </p:sp>
      <p:pic>
        <p:nvPicPr>
          <p:cNvPr id="4" name="Picture 3">
            <a:extLst>
              <a:ext uri="{FF2B5EF4-FFF2-40B4-BE49-F238E27FC236}">
                <a16:creationId xmlns:a16="http://schemas.microsoft.com/office/drawing/2014/main" id="{002D411E-3CD6-4078-A630-C67CBE93E2CA}"/>
              </a:ext>
            </a:extLst>
          </p:cNvPr>
          <p:cNvPicPr>
            <a:picLocks noChangeAspect="1"/>
          </p:cNvPicPr>
          <p:nvPr/>
        </p:nvPicPr>
        <p:blipFill>
          <a:blip r:embed="rId2"/>
          <a:stretch>
            <a:fillRect/>
          </a:stretch>
        </p:blipFill>
        <p:spPr>
          <a:xfrm>
            <a:off x="4171327" y="1704859"/>
            <a:ext cx="3849345" cy="2566230"/>
          </a:xfrm>
          <a:prstGeom prst="rect">
            <a:avLst/>
          </a:prstGeom>
        </p:spPr>
      </p:pic>
      <p:sp>
        <p:nvSpPr>
          <p:cNvPr id="5" name="TextBox 4">
            <a:extLst>
              <a:ext uri="{FF2B5EF4-FFF2-40B4-BE49-F238E27FC236}">
                <a16:creationId xmlns:a16="http://schemas.microsoft.com/office/drawing/2014/main" id="{47671A2F-56B3-42AB-A884-821B14FC81AA}"/>
              </a:ext>
            </a:extLst>
          </p:cNvPr>
          <p:cNvSpPr txBox="1"/>
          <p:nvPr/>
        </p:nvSpPr>
        <p:spPr>
          <a:xfrm>
            <a:off x="4552425" y="5454325"/>
            <a:ext cx="3087148" cy="1200329"/>
          </a:xfrm>
          <a:prstGeom prst="rect">
            <a:avLst/>
          </a:prstGeom>
          <a:noFill/>
        </p:spPr>
        <p:txBody>
          <a:bodyPr wrap="square" rtlCol="0">
            <a:spAutoFit/>
          </a:bodyPr>
          <a:lstStyle/>
          <a:p>
            <a:pPr algn="ctr"/>
            <a:r>
              <a:rPr lang="en-US" dirty="0">
                <a:solidFill>
                  <a:srgbClr val="0A4977"/>
                </a:solidFill>
                <a:latin typeface="Times New Roman" panose="02020603050405020304" pitchFamily="18" charset="0"/>
                <a:cs typeface="Times New Roman" panose="02020603050405020304" pitchFamily="18" charset="0"/>
              </a:rPr>
              <a:t>Theresa Gallion</a:t>
            </a:r>
          </a:p>
          <a:p>
            <a:pPr algn="ctr"/>
            <a:r>
              <a:rPr lang="en-US" dirty="0">
                <a:solidFill>
                  <a:srgbClr val="0A4977"/>
                </a:solidFill>
                <a:latin typeface="Times New Roman" panose="02020603050405020304" pitchFamily="18" charset="0"/>
                <a:cs typeface="Times New Roman" panose="02020603050405020304" pitchFamily="18" charset="0"/>
              </a:rPr>
              <a:t>1607 West Avenue</a:t>
            </a:r>
          </a:p>
          <a:p>
            <a:pPr algn="ctr"/>
            <a:r>
              <a:rPr lang="en-US" dirty="0">
                <a:solidFill>
                  <a:srgbClr val="0A4977"/>
                </a:solidFill>
                <a:latin typeface="Times New Roman" panose="02020603050405020304" pitchFamily="18" charset="0"/>
                <a:cs typeface="Times New Roman" panose="02020603050405020304" pitchFamily="18" charset="0"/>
              </a:rPr>
              <a:t>Austin, TX 78701</a:t>
            </a:r>
          </a:p>
          <a:p>
            <a:pPr algn="ctr"/>
            <a:r>
              <a:rPr lang="en-US" dirty="0">
                <a:solidFill>
                  <a:srgbClr val="0A4977"/>
                </a:solidFill>
                <a:latin typeface="Times New Roman" panose="02020603050405020304" pitchFamily="18" charset="0"/>
                <a:cs typeface="Times New Roman" panose="02020603050405020304" pitchFamily="18" charset="0"/>
              </a:rPr>
              <a:t>tgallion@cornellsmith.com</a:t>
            </a:r>
          </a:p>
        </p:txBody>
      </p:sp>
    </p:spTree>
    <p:extLst>
      <p:ext uri="{BB962C8B-B14F-4D97-AF65-F5344CB8AC3E}">
        <p14:creationId xmlns:p14="http://schemas.microsoft.com/office/powerpoint/2010/main" val="2089891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4BFB1-EA5E-48F0-9869-C2F2D6A75D1E}"/>
              </a:ext>
            </a:extLst>
          </p:cNvPr>
          <p:cNvSpPr>
            <a:spLocks noGrp="1"/>
          </p:cNvSpPr>
          <p:nvPr>
            <p:ph type="title"/>
          </p:nvPr>
        </p:nvSpPr>
        <p:spPr/>
        <p:txBody>
          <a:bodyPr/>
          <a:lstStyle/>
          <a:p>
            <a:pPr algn="ctr"/>
            <a:r>
              <a:rPr lang="en-US" dirty="0">
                <a:latin typeface="Times New Roman" panose="02020603050405020304" pitchFamily="18" charset="0"/>
                <a:ea typeface="Calibri" panose="020F0502020204030204" pitchFamily="34" charset="0"/>
              </a:rPr>
              <a:t>Highlights of LECOM Policies and Procedures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064FB93-4128-4584-AF62-C59CBCA9F2C0}"/>
              </a:ext>
            </a:extLst>
          </p:cNvPr>
          <p:cNvSpPr>
            <a:spLocks noGrp="1"/>
          </p:cNvSpPr>
          <p:nvPr>
            <p:ph idx="1"/>
          </p:nvPr>
        </p:nvSpPr>
        <p:spPr>
          <a:xfrm>
            <a:off x="838200" y="1690687"/>
            <a:ext cx="10515600" cy="4802188"/>
          </a:xfrm>
        </p:spPr>
        <p:txBody>
          <a:bodyPr>
            <a:noAutofit/>
          </a:bodyPr>
          <a:lstStyle/>
          <a:p>
            <a:pPr marL="0" indent="0" algn="just">
              <a:buNone/>
            </a:pPr>
            <a:r>
              <a:rPr lang="en-US" b="1" u="sng" dirty="0">
                <a:solidFill>
                  <a:schemeClr val="tx1"/>
                </a:solidFill>
                <a:latin typeface="Times New Roman" panose="02020603050405020304" pitchFamily="18" charset="0"/>
                <a:cs typeface="Times New Roman" panose="02020603050405020304" pitchFamily="18" charset="0"/>
              </a:rPr>
              <a:t>Student Remedies </a:t>
            </a:r>
          </a:p>
          <a:p>
            <a:pPr algn="just" eaLnBrk="0" hangingPunct="0"/>
            <a:r>
              <a:rPr lang="en-US" dirty="0">
                <a:solidFill>
                  <a:schemeClr val="tx1"/>
                </a:solidFill>
                <a:latin typeface="Times New Roman" panose="02020603050405020304" pitchFamily="18" charset="0"/>
                <a:cs typeface="Times New Roman" panose="02020603050405020304" pitchFamily="18" charset="0"/>
              </a:rPr>
              <a:t>Some examples of immediate remedies LECOM may provide to a student Complainant include modifying class schedules, workplace schedules, and/or extracurricular activities; assisting in obtaining counseling and academic support services; student financial aid guidance; offering extra time to complete a course if possible; and providing escort services on campus from the campus police. If an investigation against a named Respondent occurs, LECOM may also initiate a no contact order and alter the class, work, or extracurricular schedule of the Respondent. Where it is deemed appropriate, LECOM may issue an interim suspension for a student-Respondent.</a:t>
            </a:r>
          </a:p>
        </p:txBody>
      </p:sp>
    </p:spTree>
    <p:extLst>
      <p:ext uri="{BB962C8B-B14F-4D97-AF65-F5344CB8AC3E}">
        <p14:creationId xmlns:p14="http://schemas.microsoft.com/office/powerpoint/2010/main" val="2430755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4BFB1-EA5E-48F0-9869-C2F2D6A75D1E}"/>
              </a:ext>
            </a:extLst>
          </p:cNvPr>
          <p:cNvSpPr>
            <a:spLocks noGrp="1"/>
          </p:cNvSpPr>
          <p:nvPr>
            <p:ph type="title"/>
          </p:nvPr>
        </p:nvSpPr>
        <p:spPr/>
        <p:txBody>
          <a:bodyPr/>
          <a:lstStyle/>
          <a:p>
            <a:pPr algn="ctr"/>
            <a:r>
              <a:rPr lang="en-US" dirty="0">
                <a:latin typeface="Times New Roman" panose="02020603050405020304" pitchFamily="18" charset="0"/>
                <a:ea typeface="Calibri" panose="020F0502020204030204" pitchFamily="34" charset="0"/>
              </a:rPr>
              <a:t>Highlights of LECOM Policies and Procedures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064FB93-4128-4584-AF62-C59CBCA9F2C0}"/>
              </a:ext>
            </a:extLst>
          </p:cNvPr>
          <p:cNvSpPr>
            <a:spLocks noGrp="1"/>
          </p:cNvSpPr>
          <p:nvPr>
            <p:ph idx="1"/>
          </p:nvPr>
        </p:nvSpPr>
        <p:spPr>
          <a:xfrm>
            <a:off x="838200" y="1690687"/>
            <a:ext cx="10515600" cy="4802188"/>
          </a:xfrm>
        </p:spPr>
        <p:txBody>
          <a:bodyPr>
            <a:noAutofit/>
          </a:bodyPr>
          <a:lstStyle/>
          <a:p>
            <a:pPr marL="0" indent="0" algn="just">
              <a:buNone/>
            </a:pPr>
            <a:r>
              <a:rPr lang="en-US" b="1" u="sng" dirty="0">
                <a:solidFill>
                  <a:schemeClr val="tx1"/>
                </a:solidFill>
                <a:latin typeface="Times New Roman" panose="02020603050405020304" pitchFamily="18" charset="0"/>
                <a:cs typeface="Times New Roman" panose="02020603050405020304" pitchFamily="18" charset="0"/>
              </a:rPr>
              <a:t>Staff Remedies </a:t>
            </a:r>
          </a:p>
          <a:p>
            <a:pPr algn="just" eaLnBrk="0" hangingPunct="0"/>
            <a:r>
              <a:rPr lang="en-US" dirty="0">
                <a:solidFill>
                  <a:schemeClr val="tx1"/>
                </a:solidFill>
                <a:latin typeface="Times New Roman" panose="02020603050405020304" pitchFamily="18" charset="0"/>
                <a:cs typeface="Times New Roman" panose="02020603050405020304" pitchFamily="18" charset="0"/>
              </a:rPr>
              <a:t>Some examples of immediate remedies LECOM may provide to a staff member Complainant include: modifying work schedule, workplace department or location, or supervisor; assisting in obtaining counseling services; providing escort services on campus and increasing security around Complainant. If an investigation against a named Respondent occurs, LECOM may initiate a no-contact order, issue a persona non grata order to prevent a person from coming on campus, and/or alter the assigned department, work schedule or work location, or the supervisor of the Respondent.</a:t>
            </a:r>
          </a:p>
        </p:txBody>
      </p:sp>
    </p:spTree>
    <p:extLst>
      <p:ext uri="{BB962C8B-B14F-4D97-AF65-F5344CB8AC3E}">
        <p14:creationId xmlns:p14="http://schemas.microsoft.com/office/powerpoint/2010/main" val="2455937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4BFB1-EA5E-48F0-9869-C2F2D6A75D1E}"/>
              </a:ext>
            </a:extLst>
          </p:cNvPr>
          <p:cNvSpPr>
            <a:spLocks noGrp="1"/>
          </p:cNvSpPr>
          <p:nvPr>
            <p:ph type="title"/>
          </p:nvPr>
        </p:nvSpPr>
        <p:spPr/>
        <p:txBody>
          <a:bodyPr/>
          <a:lstStyle/>
          <a:p>
            <a:pPr algn="ctr"/>
            <a:r>
              <a:rPr lang="en-US" dirty="0">
                <a:latin typeface="Times New Roman" panose="02020603050405020304" pitchFamily="18" charset="0"/>
                <a:ea typeface="Calibri" panose="020F0502020204030204" pitchFamily="34" charset="0"/>
              </a:rPr>
              <a:t>Highlights of LECOM Policies and Procedures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064FB93-4128-4584-AF62-C59CBCA9F2C0}"/>
              </a:ext>
            </a:extLst>
          </p:cNvPr>
          <p:cNvSpPr>
            <a:spLocks noGrp="1"/>
          </p:cNvSpPr>
          <p:nvPr>
            <p:ph idx="1"/>
          </p:nvPr>
        </p:nvSpPr>
        <p:spPr>
          <a:xfrm>
            <a:off x="838200" y="1690687"/>
            <a:ext cx="10515600" cy="4802188"/>
          </a:xfrm>
        </p:spPr>
        <p:txBody>
          <a:bodyPr>
            <a:noAutofit/>
          </a:bodyPr>
          <a:lstStyle/>
          <a:p>
            <a:pPr marL="0" indent="0" algn="just">
              <a:buNone/>
            </a:pPr>
            <a:r>
              <a:rPr lang="en-US" b="1" u="sng" dirty="0">
                <a:solidFill>
                  <a:schemeClr val="tx1"/>
                </a:solidFill>
                <a:latin typeface="Times New Roman" panose="02020603050405020304" pitchFamily="18" charset="0"/>
                <a:cs typeface="Times New Roman" panose="02020603050405020304" pitchFamily="18" charset="0"/>
              </a:rPr>
              <a:t>Faculty Remedies </a:t>
            </a:r>
          </a:p>
          <a:p>
            <a:pPr algn="just" eaLnBrk="0" hangingPunct="0"/>
            <a:r>
              <a:rPr lang="en-US" dirty="0">
                <a:solidFill>
                  <a:schemeClr val="tx1"/>
                </a:solidFill>
                <a:latin typeface="Times New Roman" panose="02020603050405020304" pitchFamily="18" charset="0"/>
                <a:cs typeface="Times New Roman" panose="02020603050405020304" pitchFamily="18" charset="0"/>
              </a:rPr>
              <a:t>Some examples of immediate remedies LECOM may provide to a faculty member Complainant include: modifying teaching schedule, workplace schedule, and/or extracurricular schedule; assisting in obtaining counseling services; providing escort services on campus and increasing security around the Complainant. If an investigation against a named Respondent occurs, LECOM may initiate a no-contact order, issue a persona non grata order to prevent a person from coming on campus, and/or alter the class or work schedule of the Respondent. </a:t>
            </a:r>
          </a:p>
        </p:txBody>
      </p:sp>
    </p:spTree>
    <p:extLst>
      <p:ext uri="{BB962C8B-B14F-4D97-AF65-F5344CB8AC3E}">
        <p14:creationId xmlns:p14="http://schemas.microsoft.com/office/powerpoint/2010/main" val="1598374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4BFB1-EA5E-48F0-9869-C2F2D6A75D1E}"/>
              </a:ext>
            </a:extLst>
          </p:cNvPr>
          <p:cNvSpPr>
            <a:spLocks noGrp="1"/>
          </p:cNvSpPr>
          <p:nvPr>
            <p:ph type="title"/>
          </p:nvPr>
        </p:nvSpPr>
        <p:spPr/>
        <p:txBody>
          <a:bodyPr/>
          <a:lstStyle/>
          <a:p>
            <a:pPr algn="ctr"/>
            <a:r>
              <a:rPr lang="en-US" dirty="0">
                <a:latin typeface="Times New Roman" panose="02020603050405020304" pitchFamily="18" charset="0"/>
                <a:ea typeface="Calibri" panose="020F0502020204030204" pitchFamily="34" charset="0"/>
              </a:rPr>
              <a:t>Highlights of LECOM Policies and Procedures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064FB93-4128-4584-AF62-C59CBCA9F2C0}"/>
              </a:ext>
            </a:extLst>
          </p:cNvPr>
          <p:cNvSpPr>
            <a:spLocks noGrp="1"/>
          </p:cNvSpPr>
          <p:nvPr>
            <p:ph idx="1"/>
          </p:nvPr>
        </p:nvSpPr>
        <p:spPr>
          <a:xfrm>
            <a:off x="838200" y="1690687"/>
            <a:ext cx="10515600" cy="4802188"/>
          </a:xfrm>
        </p:spPr>
        <p:txBody>
          <a:bodyPr>
            <a:noAutofit/>
          </a:bodyPr>
          <a:lstStyle/>
          <a:p>
            <a:pPr marL="0" indent="0" algn="just">
              <a:buNone/>
            </a:pPr>
            <a:r>
              <a:rPr lang="en-US" sz="2400" b="1" u="sng" dirty="0">
                <a:solidFill>
                  <a:schemeClr val="tx1"/>
                </a:solidFill>
                <a:latin typeface="Times New Roman" panose="02020603050405020304" pitchFamily="18" charset="0"/>
                <a:cs typeface="Times New Roman" panose="02020603050405020304" pitchFamily="18" charset="0"/>
              </a:rPr>
              <a:t>Prohibition of Retaliation</a:t>
            </a:r>
          </a:p>
          <a:p>
            <a:pPr algn="just" eaLnBrk="0" hangingPunct="0"/>
            <a:r>
              <a:rPr lang="en-US" sz="2400" dirty="0">
                <a:solidFill>
                  <a:schemeClr val="tx1"/>
                </a:solidFill>
                <a:latin typeface="Times New Roman" panose="02020603050405020304" pitchFamily="18" charset="0"/>
                <a:cs typeface="Times New Roman" panose="02020603050405020304" pitchFamily="18" charset="0"/>
              </a:rPr>
              <a:t>LECOM does not tolerate retaliation and will pursue actions against those who take retaliatory measures against Reporters, Complainants, or witnesses. When an individual reports sexual misconduct, relationship violence, or stalking to any campus resource, that resource will work with the Title IX Coordinator or the Title IX Coordinator’s designee to ensure that the Complainant and Reporter are protected from further misconduct and from retaliation for making the report. The Title IX Coordinator or her/his designee will consult with the Complainant regarding protective measures such as changes to a facet of the academic or employment setting and/or issuing a “no contact order.” Protective measures applicable to students will be enforced under the Student Code of Conduct. Protective measures applicable to staff will be enforced by the Department of Human Resources. Protective measures applicable to faculty will be enforced by the Provost.</a:t>
            </a:r>
          </a:p>
        </p:txBody>
      </p:sp>
    </p:spTree>
    <p:extLst>
      <p:ext uri="{BB962C8B-B14F-4D97-AF65-F5344CB8AC3E}">
        <p14:creationId xmlns:p14="http://schemas.microsoft.com/office/powerpoint/2010/main" val="1200498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4BFB1-EA5E-48F0-9869-C2F2D6A75D1E}"/>
              </a:ext>
            </a:extLst>
          </p:cNvPr>
          <p:cNvSpPr>
            <a:spLocks noGrp="1"/>
          </p:cNvSpPr>
          <p:nvPr>
            <p:ph type="title"/>
          </p:nvPr>
        </p:nvSpPr>
        <p:spPr/>
        <p:txBody>
          <a:bodyPr/>
          <a:lstStyle/>
          <a:p>
            <a:pPr algn="ctr"/>
            <a:r>
              <a:rPr lang="en-US" dirty="0">
                <a:latin typeface="Times New Roman" panose="02020603050405020304" pitchFamily="18" charset="0"/>
                <a:ea typeface="Calibri" panose="020F0502020204030204" pitchFamily="34" charset="0"/>
              </a:rPr>
              <a:t>Highlights of LECOM Policies and Procedures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064FB93-4128-4584-AF62-C59CBCA9F2C0}"/>
              </a:ext>
            </a:extLst>
          </p:cNvPr>
          <p:cNvSpPr>
            <a:spLocks noGrp="1"/>
          </p:cNvSpPr>
          <p:nvPr>
            <p:ph idx="1"/>
          </p:nvPr>
        </p:nvSpPr>
        <p:spPr>
          <a:xfrm>
            <a:off x="838200" y="1690687"/>
            <a:ext cx="10515600" cy="4802188"/>
          </a:xfrm>
        </p:spPr>
        <p:txBody>
          <a:bodyPr>
            <a:noAutofit/>
          </a:bodyPr>
          <a:lstStyle/>
          <a:p>
            <a:pPr marL="0" indent="0" algn="just">
              <a:buNone/>
            </a:pPr>
            <a:r>
              <a:rPr lang="en-US" b="1" u="sng" dirty="0">
                <a:solidFill>
                  <a:schemeClr val="tx1"/>
                </a:solidFill>
                <a:latin typeface="Times New Roman" panose="02020603050405020304" pitchFamily="18" charset="0"/>
                <a:cs typeface="Times New Roman" panose="02020603050405020304" pitchFamily="18" charset="0"/>
              </a:rPr>
              <a:t>Investigation Procedures, Interim Remedies and Informal Resolution Process</a:t>
            </a:r>
          </a:p>
          <a:p>
            <a:pPr marL="0" indent="0" algn="just">
              <a:buNone/>
            </a:pPr>
            <a:r>
              <a:rPr lang="en-US" dirty="0">
                <a:solidFill>
                  <a:schemeClr val="tx1"/>
                </a:solidFill>
                <a:latin typeface="Times New Roman" panose="02020603050405020304" pitchFamily="18" charset="0"/>
                <a:cs typeface="Times New Roman" panose="02020603050405020304" pitchFamily="18" charset="0"/>
              </a:rPr>
              <a:t>Assessment and Timeline: </a:t>
            </a:r>
          </a:p>
          <a:p>
            <a:pPr algn="just"/>
            <a:r>
              <a:rPr lang="en-US" dirty="0">
                <a:solidFill>
                  <a:schemeClr val="tx1"/>
                </a:solidFill>
                <a:latin typeface="Times New Roman" panose="02020603050405020304" pitchFamily="18" charset="0"/>
                <a:cs typeface="Times New Roman" panose="02020603050405020304" pitchFamily="18" charset="0"/>
              </a:rPr>
              <a:t>LECOM will investigate and resolve all reports of possible violations of this Policy promptly. Possible conditions that would extend the time needed for an investigation and resolution are, but are not limited to, the complexity of the reported incident, the number of witnesses involved, related and on-going criminal investigations, school breaks and vacations, or unforeseen circumstances. If a delay is necessary, LECOM will notify all parties of the progress of the process as it proceeds.</a:t>
            </a:r>
          </a:p>
        </p:txBody>
      </p:sp>
    </p:spTree>
    <p:extLst>
      <p:ext uri="{BB962C8B-B14F-4D97-AF65-F5344CB8AC3E}">
        <p14:creationId xmlns:p14="http://schemas.microsoft.com/office/powerpoint/2010/main" val="1049950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4BFB1-EA5E-48F0-9869-C2F2D6A75D1E}"/>
              </a:ext>
            </a:extLst>
          </p:cNvPr>
          <p:cNvSpPr>
            <a:spLocks noGrp="1"/>
          </p:cNvSpPr>
          <p:nvPr>
            <p:ph type="title"/>
          </p:nvPr>
        </p:nvSpPr>
        <p:spPr/>
        <p:txBody>
          <a:bodyPr/>
          <a:lstStyle/>
          <a:p>
            <a:pPr algn="ctr"/>
            <a:r>
              <a:rPr lang="en-US" dirty="0">
                <a:latin typeface="Times New Roman" panose="02020603050405020304" pitchFamily="18" charset="0"/>
                <a:ea typeface="Calibri" panose="020F0502020204030204" pitchFamily="34" charset="0"/>
              </a:rPr>
              <a:t>Highlights of LECOM Policies and Procedures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064FB93-4128-4584-AF62-C59CBCA9F2C0}"/>
              </a:ext>
            </a:extLst>
          </p:cNvPr>
          <p:cNvSpPr>
            <a:spLocks noGrp="1"/>
          </p:cNvSpPr>
          <p:nvPr>
            <p:ph idx="1"/>
          </p:nvPr>
        </p:nvSpPr>
        <p:spPr>
          <a:xfrm>
            <a:off x="838200" y="1690687"/>
            <a:ext cx="10515600" cy="4802188"/>
          </a:xfrm>
        </p:spPr>
        <p:txBody>
          <a:bodyPr>
            <a:noAutofit/>
          </a:bodyPr>
          <a:lstStyle/>
          <a:p>
            <a:pPr marL="0" indent="0" algn="just">
              <a:buNone/>
            </a:pPr>
            <a:r>
              <a:rPr lang="en-US" sz="2400" b="1" u="sng" dirty="0">
                <a:solidFill>
                  <a:schemeClr val="tx1"/>
                </a:solidFill>
                <a:latin typeface="Times New Roman" panose="02020603050405020304" pitchFamily="18" charset="0"/>
                <a:cs typeface="Times New Roman" panose="02020603050405020304" pitchFamily="18" charset="0"/>
              </a:rPr>
              <a:t>Investigation Procedures, Interim Remedies and Informal Resolution Process</a:t>
            </a:r>
          </a:p>
          <a:p>
            <a:pPr marL="0" indent="0" algn="just">
              <a:buNone/>
            </a:pPr>
            <a:r>
              <a:rPr lang="en-US" sz="2400" dirty="0">
                <a:solidFill>
                  <a:schemeClr val="tx1"/>
                </a:solidFill>
                <a:latin typeface="Times New Roman" panose="02020603050405020304" pitchFamily="18" charset="0"/>
                <a:cs typeface="Times New Roman" panose="02020603050405020304" pitchFamily="18" charset="0"/>
              </a:rPr>
              <a:t>Assessment and Timeline: </a:t>
            </a:r>
          </a:p>
          <a:p>
            <a:pPr algn="just"/>
            <a:r>
              <a:rPr lang="en-US" sz="2400" dirty="0">
                <a:solidFill>
                  <a:schemeClr val="tx1"/>
                </a:solidFill>
                <a:latin typeface="Times New Roman" panose="02020603050405020304" pitchFamily="18" charset="0"/>
                <a:cs typeface="Times New Roman" panose="02020603050405020304" pitchFamily="18" charset="0"/>
              </a:rPr>
              <a:t>If the initial assessment finds that a Title IX violation is alleged, the Title IX Coordinator, or Deputy Title IX Coordinator if applicable, will initiate the investigation/resolution process and will designate a manager of that process. Designated managers shall be administrative personnel trained to perform this function and who are not otherwise involved in the matter, i.e. are in a position to be impartial.</a:t>
            </a:r>
          </a:p>
          <a:p>
            <a:pPr algn="just"/>
            <a:r>
              <a:rPr lang="en-US" sz="2400" dirty="0">
                <a:solidFill>
                  <a:schemeClr val="tx1"/>
                </a:solidFill>
                <a:latin typeface="Times New Roman" panose="02020603050405020304" pitchFamily="18" charset="0"/>
                <a:cs typeface="Times New Roman" panose="02020603050405020304" pitchFamily="18" charset="0"/>
              </a:rPr>
              <a:t>The extent and depth of the investigation will depend upon such factors as the Complainant’s willingness to participate in the investigation and resolution procedures outlined in this Policy, the risk posed to the community, and the nature of the alleged behavior.</a:t>
            </a:r>
          </a:p>
        </p:txBody>
      </p:sp>
    </p:spTree>
    <p:extLst>
      <p:ext uri="{BB962C8B-B14F-4D97-AF65-F5344CB8AC3E}">
        <p14:creationId xmlns:p14="http://schemas.microsoft.com/office/powerpoint/2010/main" val="229134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4BFB1-EA5E-48F0-9869-C2F2D6A75D1E}"/>
              </a:ext>
            </a:extLst>
          </p:cNvPr>
          <p:cNvSpPr>
            <a:spLocks noGrp="1"/>
          </p:cNvSpPr>
          <p:nvPr>
            <p:ph type="title"/>
          </p:nvPr>
        </p:nvSpPr>
        <p:spPr/>
        <p:txBody>
          <a:bodyPr/>
          <a:lstStyle/>
          <a:p>
            <a:pPr algn="ctr"/>
            <a:r>
              <a:rPr lang="en-US" dirty="0">
                <a:latin typeface="Times New Roman" panose="02020603050405020304" pitchFamily="18" charset="0"/>
                <a:ea typeface="Calibri" panose="020F0502020204030204" pitchFamily="34" charset="0"/>
              </a:rPr>
              <a:t>Highlights of LECOM Policies and Procedures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064FB93-4128-4584-AF62-C59CBCA9F2C0}"/>
              </a:ext>
            </a:extLst>
          </p:cNvPr>
          <p:cNvSpPr>
            <a:spLocks noGrp="1"/>
          </p:cNvSpPr>
          <p:nvPr>
            <p:ph idx="1"/>
          </p:nvPr>
        </p:nvSpPr>
        <p:spPr>
          <a:xfrm>
            <a:off x="838200" y="1690687"/>
            <a:ext cx="10515600" cy="4802188"/>
          </a:xfrm>
        </p:spPr>
        <p:txBody>
          <a:bodyPr>
            <a:noAutofit/>
          </a:bodyPr>
          <a:lstStyle/>
          <a:p>
            <a:pPr marL="0" indent="0" algn="just">
              <a:buNone/>
            </a:pPr>
            <a:r>
              <a:rPr lang="en-US" sz="2400" b="1" u="sng" dirty="0">
                <a:solidFill>
                  <a:schemeClr val="tx1"/>
                </a:solidFill>
                <a:latin typeface="Times New Roman" panose="02020603050405020304" pitchFamily="18" charset="0"/>
                <a:cs typeface="Times New Roman" panose="02020603050405020304" pitchFamily="18" charset="0"/>
              </a:rPr>
              <a:t>Investigation Procedures, Interim Remedies and Informal Resolution Process</a:t>
            </a:r>
          </a:p>
          <a:p>
            <a:pPr marL="0" indent="0" algn="just">
              <a:buNone/>
            </a:pPr>
            <a:r>
              <a:rPr lang="en-US" sz="2400" dirty="0">
                <a:solidFill>
                  <a:schemeClr val="tx1"/>
                </a:solidFill>
                <a:latin typeface="Times New Roman" panose="02020603050405020304" pitchFamily="18" charset="0"/>
                <a:cs typeface="Times New Roman" panose="02020603050405020304" pitchFamily="18" charset="0"/>
              </a:rPr>
              <a:t>Informal Resolution Process: </a:t>
            </a:r>
          </a:p>
          <a:p>
            <a:pPr algn="just"/>
            <a:r>
              <a:rPr lang="en-US" sz="2400" dirty="0">
                <a:solidFill>
                  <a:schemeClr val="tx1"/>
                </a:solidFill>
                <a:latin typeface="Times New Roman" panose="02020603050405020304" pitchFamily="18" charset="0"/>
                <a:cs typeface="Times New Roman" panose="02020603050405020304" pitchFamily="18" charset="0"/>
              </a:rPr>
              <a:t>Informal resolution is a mechanism for achieving resolution between parties without a formal investigation. This process </a:t>
            </a:r>
            <a:r>
              <a:rPr lang="en-US" sz="2400" u="sng" dirty="0">
                <a:solidFill>
                  <a:schemeClr val="tx1"/>
                </a:solidFill>
                <a:latin typeface="Times New Roman" panose="02020603050405020304" pitchFamily="18" charset="0"/>
                <a:cs typeface="Times New Roman" panose="02020603050405020304" pitchFamily="18" charset="0"/>
              </a:rPr>
              <a:t>may not </a:t>
            </a:r>
            <a:r>
              <a:rPr lang="en-US" sz="2400" dirty="0">
                <a:solidFill>
                  <a:schemeClr val="tx1"/>
                </a:solidFill>
                <a:latin typeface="Times New Roman" panose="02020603050405020304" pitchFamily="18" charset="0"/>
                <a:cs typeface="Times New Roman" panose="02020603050405020304" pitchFamily="18" charset="0"/>
              </a:rPr>
              <a:t>be used in incidents where the reported behavior includes sexual assault. </a:t>
            </a:r>
          </a:p>
          <a:p>
            <a:pPr algn="just"/>
            <a:r>
              <a:rPr lang="en-US" sz="2400" dirty="0">
                <a:solidFill>
                  <a:schemeClr val="tx1"/>
                </a:solidFill>
                <a:latin typeface="Times New Roman" panose="02020603050405020304" pitchFamily="18" charset="0"/>
                <a:cs typeface="Times New Roman" panose="02020603050405020304" pitchFamily="18" charset="0"/>
              </a:rPr>
              <a:t>If it is determined that a facilitated informal resolution may be appropriate, the manager of the investigation/resolution process will speak with the Complainant about this option.</a:t>
            </a:r>
          </a:p>
          <a:p>
            <a:pPr algn="just"/>
            <a:r>
              <a:rPr lang="en-US" sz="2400" dirty="0">
                <a:solidFill>
                  <a:schemeClr val="tx1"/>
                </a:solidFill>
                <a:latin typeface="Times New Roman" panose="02020603050405020304" pitchFamily="18" charset="0"/>
                <a:cs typeface="Times New Roman" panose="02020603050405020304" pitchFamily="18" charset="0"/>
              </a:rPr>
              <a:t>Facilitated informal resolution will be pursued only with the consent of both parties. If the facilitated informal process results in a resolution, both parties will receive outcome notification that the process has concluded and the case will be closed. </a:t>
            </a:r>
          </a:p>
        </p:txBody>
      </p:sp>
    </p:spTree>
    <p:extLst>
      <p:ext uri="{BB962C8B-B14F-4D97-AF65-F5344CB8AC3E}">
        <p14:creationId xmlns:p14="http://schemas.microsoft.com/office/powerpoint/2010/main" val="4061357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4BFB1-EA5E-48F0-9869-C2F2D6A75D1E}"/>
              </a:ext>
            </a:extLst>
          </p:cNvPr>
          <p:cNvSpPr>
            <a:spLocks noGrp="1"/>
          </p:cNvSpPr>
          <p:nvPr>
            <p:ph type="title"/>
          </p:nvPr>
        </p:nvSpPr>
        <p:spPr/>
        <p:txBody>
          <a:bodyPr/>
          <a:lstStyle/>
          <a:p>
            <a:pPr algn="ctr"/>
            <a:r>
              <a:rPr lang="en-US" dirty="0">
                <a:latin typeface="Times New Roman" panose="02020603050405020304" pitchFamily="18" charset="0"/>
                <a:ea typeface="Calibri" panose="020F0502020204030204" pitchFamily="34" charset="0"/>
              </a:rPr>
              <a:t>Highlights of LECOM Policies and Procedures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064FB93-4128-4584-AF62-C59CBCA9F2C0}"/>
              </a:ext>
            </a:extLst>
          </p:cNvPr>
          <p:cNvSpPr>
            <a:spLocks noGrp="1"/>
          </p:cNvSpPr>
          <p:nvPr>
            <p:ph idx="1"/>
          </p:nvPr>
        </p:nvSpPr>
        <p:spPr>
          <a:xfrm>
            <a:off x="838200" y="1690687"/>
            <a:ext cx="10515600" cy="4802188"/>
          </a:xfrm>
        </p:spPr>
        <p:txBody>
          <a:bodyPr>
            <a:noAutofit/>
          </a:bodyPr>
          <a:lstStyle/>
          <a:p>
            <a:pPr marL="0" indent="0" algn="just">
              <a:buNone/>
            </a:pPr>
            <a:r>
              <a:rPr lang="en-US" sz="2400" b="1" u="sng" dirty="0">
                <a:solidFill>
                  <a:schemeClr val="tx1"/>
                </a:solidFill>
                <a:latin typeface="Times New Roman" panose="02020603050405020304" pitchFamily="18" charset="0"/>
                <a:cs typeface="Times New Roman" panose="02020603050405020304" pitchFamily="18" charset="0"/>
              </a:rPr>
              <a:t>Investigation Procedures, Interim Remedies and Informal Resolution Process</a:t>
            </a:r>
          </a:p>
          <a:p>
            <a:pPr marL="0" indent="0" algn="just">
              <a:buNone/>
            </a:pPr>
            <a:r>
              <a:rPr lang="en-US" sz="2400" dirty="0">
                <a:solidFill>
                  <a:schemeClr val="tx1"/>
                </a:solidFill>
                <a:latin typeface="Times New Roman" panose="02020603050405020304" pitchFamily="18" charset="0"/>
                <a:cs typeface="Times New Roman" panose="02020603050405020304" pitchFamily="18" charset="0"/>
              </a:rPr>
              <a:t>Investigation Process: </a:t>
            </a:r>
          </a:p>
          <a:p>
            <a:pPr algn="just"/>
            <a:r>
              <a:rPr lang="en-US" sz="2400" dirty="0">
                <a:solidFill>
                  <a:schemeClr val="tx1"/>
                </a:solidFill>
                <a:latin typeface="Times New Roman" panose="02020603050405020304" pitchFamily="18" charset="0"/>
                <a:cs typeface="Times New Roman" panose="02020603050405020304" pitchFamily="18" charset="0"/>
              </a:rPr>
              <a:t>If it is appropriate and the parties choose and complete an informal resolution process there will be no formal investigation. If necessary, a full investigation will be promptly engaged and will follow the following course.</a:t>
            </a:r>
          </a:p>
          <a:p>
            <a:pPr algn="just"/>
            <a:r>
              <a:rPr lang="en-US" sz="2400" dirty="0">
                <a:solidFill>
                  <a:schemeClr val="tx1"/>
                </a:solidFill>
                <a:latin typeface="Times New Roman" panose="02020603050405020304" pitchFamily="18" charset="0"/>
                <a:cs typeface="Times New Roman" panose="02020603050405020304" pitchFamily="18" charset="0"/>
              </a:rPr>
              <a:t>Such investigations will include interviews with the Complainant, Respondent, and relevant witnesses.</a:t>
            </a:r>
          </a:p>
          <a:p>
            <a:pPr algn="just"/>
            <a:r>
              <a:rPr lang="en-US" sz="2400" dirty="0">
                <a:solidFill>
                  <a:schemeClr val="tx1"/>
                </a:solidFill>
                <a:latin typeface="Times New Roman" panose="02020603050405020304" pitchFamily="18" charset="0"/>
                <a:cs typeface="Times New Roman" panose="02020603050405020304" pitchFamily="18" charset="0"/>
              </a:rPr>
              <a:t>Complainants and Respondents will have the opportunity to present additional evidence and to suggest other fact witnesses. Character witnesses will not be heard and the Complainant’s prior sexual conduct with anyone other than the Respondent will not be considered.</a:t>
            </a:r>
          </a:p>
        </p:txBody>
      </p:sp>
    </p:spTree>
    <p:extLst>
      <p:ext uri="{BB962C8B-B14F-4D97-AF65-F5344CB8AC3E}">
        <p14:creationId xmlns:p14="http://schemas.microsoft.com/office/powerpoint/2010/main" val="1674600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4BFB1-EA5E-48F0-9869-C2F2D6A75D1E}"/>
              </a:ext>
            </a:extLst>
          </p:cNvPr>
          <p:cNvSpPr>
            <a:spLocks noGrp="1"/>
          </p:cNvSpPr>
          <p:nvPr>
            <p:ph type="title"/>
          </p:nvPr>
        </p:nvSpPr>
        <p:spPr/>
        <p:txBody>
          <a:bodyPr/>
          <a:lstStyle/>
          <a:p>
            <a:pPr algn="ctr"/>
            <a:r>
              <a:rPr lang="en-US" dirty="0">
                <a:latin typeface="Times New Roman" panose="02020603050405020304" pitchFamily="18" charset="0"/>
                <a:ea typeface="Calibri" panose="020F0502020204030204" pitchFamily="34" charset="0"/>
              </a:rPr>
              <a:t>Highlights of LECOM Policies and Procedures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064FB93-4128-4584-AF62-C59CBCA9F2C0}"/>
              </a:ext>
            </a:extLst>
          </p:cNvPr>
          <p:cNvSpPr>
            <a:spLocks noGrp="1"/>
          </p:cNvSpPr>
          <p:nvPr>
            <p:ph idx="1"/>
          </p:nvPr>
        </p:nvSpPr>
        <p:spPr>
          <a:xfrm>
            <a:off x="838200" y="1690687"/>
            <a:ext cx="10515600" cy="4802188"/>
          </a:xfrm>
        </p:spPr>
        <p:txBody>
          <a:bodyPr>
            <a:noAutofit/>
          </a:bodyPr>
          <a:lstStyle/>
          <a:p>
            <a:pPr marL="0" indent="0" algn="just">
              <a:buNone/>
            </a:pPr>
            <a:r>
              <a:rPr lang="en-US" sz="2400" b="1" u="sng" dirty="0">
                <a:solidFill>
                  <a:schemeClr val="tx1"/>
                </a:solidFill>
                <a:latin typeface="Times New Roman" panose="02020603050405020304" pitchFamily="18" charset="0"/>
                <a:cs typeface="Times New Roman" panose="02020603050405020304" pitchFamily="18" charset="0"/>
              </a:rPr>
              <a:t>Investigation Procedures, Interim Remedies and Informal Resolution Process</a:t>
            </a:r>
          </a:p>
          <a:p>
            <a:pPr marL="0" indent="0" algn="just">
              <a:buNone/>
            </a:pPr>
            <a:r>
              <a:rPr lang="en-US" sz="2400" dirty="0">
                <a:solidFill>
                  <a:schemeClr val="tx1"/>
                </a:solidFill>
                <a:latin typeface="Times New Roman" panose="02020603050405020304" pitchFamily="18" charset="0"/>
                <a:cs typeface="Times New Roman" panose="02020603050405020304" pitchFamily="18" charset="0"/>
              </a:rPr>
              <a:t>Investigation Process: </a:t>
            </a:r>
          </a:p>
          <a:p>
            <a:pPr algn="just"/>
            <a:r>
              <a:rPr lang="en-US" sz="2400" dirty="0">
                <a:solidFill>
                  <a:schemeClr val="tx1"/>
                </a:solidFill>
                <a:latin typeface="Times New Roman" panose="02020603050405020304" pitchFamily="18" charset="0"/>
                <a:cs typeface="Times New Roman" panose="02020603050405020304" pitchFamily="18" charset="0"/>
              </a:rPr>
              <a:t>The Complainant and Respondent may each choose an advisor of their choice to accompany them during the investigative process or any related meeting that is part of the Title IX proceedings. </a:t>
            </a:r>
          </a:p>
          <a:p>
            <a:pPr algn="just"/>
            <a:r>
              <a:rPr lang="en-US" sz="2400" dirty="0">
                <a:solidFill>
                  <a:schemeClr val="tx1"/>
                </a:solidFill>
                <a:latin typeface="Times New Roman" panose="02020603050405020304" pitchFamily="18" charset="0"/>
                <a:cs typeface="Times New Roman" panose="02020603050405020304" pitchFamily="18" charset="0"/>
              </a:rPr>
              <a:t>Upon completion of the investigation, the manager of the investigation/resolution process will prepare a Findings of Fact Report that will include the nature of the allegations reported, a summary of factual information, and any relevant physical and documentary evidence received.</a:t>
            </a:r>
          </a:p>
          <a:p>
            <a:pPr algn="just"/>
            <a:r>
              <a:rPr lang="en-US" sz="2400" dirty="0">
                <a:solidFill>
                  <a:schemeClr val="tx1"/>
                </a:solidFill>
                <a:latin typeface="Times New Roman" panose="02020603050405020304" pitchFamily="18" charset="0"/>
                <a:cs typeface="Times New Roman" panose="02020603050405020304" pitchFamily="18" charset="0"/>
              </a:rPr>
              <a:t>The Complainant and Respondent will each have the opportunity to review the Findings of Fact Report in the presence of a LECOM official and deliver a written clarifying statement and/or impact statement. </a:t>
            </a:r>
          </a:p>
        </p:txBody>
      </p:sp>
    </p:spTree>
    <p:extLst>
      <p:ext uri="{BB962C8B-B14F-4D97-AF65-F5344CB8AC3E}">
        <p14:creationId xmlns:p14="http://schemas.microsoft.com/office/powerpoint/2010/main" val="897130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4BFB1-EA5E-48F0-9869-C2F2D6A75D1E}"/>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What has changed?</a:t>
            </a:r>
          </a:p>
        </p:txBody>
      </p:sp>
      <p:sp>
        <p:nvSpPr>
          <p:cNvPr id="3" name="Content Placeholder 2">
            <a:extLst>
              <a:ext uri="{FF2B5EF4-FFF2-40B4-BE49-F238E27FC236}">
                <a16:creationId xmlns:a16="http://schemas.microsoft.com/office/drawing/2014/main" id="{3064FB93-4128-4584-AF62-C59CBCA9F2C0}"/>
              </a:ext>
            </a:extLst>
          </p:cNvPr>
          <p:cNvSpPr>
            <a:spLocks noGrp="1"/>
          </p:cNvSpPr>
          <p:nvPr>
            <p:ph idx="1"/>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Let’s review changes proposed by the Biden Administration</a:t>
            </a:r>
          </a:p>
          <a:p>
            <a:r>
              <a:rPr lang="en-US" dirty="0">
                <a:solidFill>
                  <a:schemeClr val="tx1"/>
                </a:solidFill>
                <a:latin typeface="Times New Roman" panose="02020603050405020304" pitchFamily="18" charset="0"/>
                <a:cs typeface="Times New Roman" panose="02020603050405020304" pitchFamily="18" charset="0"/>
              </a:rPr>
              <a:t>Rule changes focus on standard of proof; location of misconduct; knew or should have known versus actual knowledge; deliberate indifference</a:t>
            </a:r>
          </a:p>
          <a:p>
            <a:r>
              <a:rPr lang="en-US" dirty="0">
                <a:solidFill>
                  <a:schemeClr val="tx1"/>
                </a:solidFill>
                <a:latin typeface="Times New Roman" panose="02020603050405020304" pitchFamily="18" charset="0"/>
                <a:cs typeface="Times New Roman" panose="02020603050405020304" pitchFamily="18" charset="0"/>
              </a:rPr>
              <a:t>In late July 2021, OCR issued new guidance on Title IX enforcement with 67 pages of Q&amp;A</a:t>
            </a:r>
          </a:p>
          <a:p>
            <a:pPr marL="0" indent="0">
              <a:buNone/>
            </a:pPr>
            <a:r>
              <a:rPr lang="en-US" u="sng" dirty="0">
                <a:latin typeface="Times New Roman" panose="02020603050405020304" pitchFamily="18" charset="0"/>
                <a:cs typeface="Times New Roman" panose="02020603050405020304" pitchFamily="18" charset="0"/>
                <a:hlinkClick r:id="rId2"/>
              </a:rPr>
              <a:t>https://www2.ed.gov/about/offices/list/ocr/docs/202107-qa-titleix.pdf</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7278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4BFB1-EA5E-48F0-9869-C2F2D6A75D1E}"/>
              </a:ext>
            </a:extLst>
          </p:cNvPr>
          <p:cNvSpPr>
            <a:spLocks noGrp="1"/>
          </p:cNvSpPr>
          <p:nvPr>
            <p:ph type="title"/>
          </p:nvPr>
        </p:nvSpPr>
        <p:spPr/>
        <p:txBody>
          <a:bodyPr/>
          <a:lstStyle/>
          <a:p>
            <a:pPr algn="ctr"/>
            <a:r>
              <a:rPr lang="en-US" dirty="0">
                <a:latin typeface="Times New Roman" panose="02020603050405020304" pitchFamily="18" charset="0"/>
                <a:ea typeface="Calibri" panose="020F0502020204030204" pitchFamily="34" charset="0"/>
              </a:rPr>
              <a:t>Highlights of LECOM Policies and Procedures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064FB93-4128-4584-AF62-C59CBCA9F2C0}"/>
              </a:ext>
            </a:extLst>
          </p:cNvPr>
          <p:cNvSpPr>
            <a:spLocks noGrp="1"/>
          </p:cNvSpPr>
          <p:nvPr>
            <p:ph idx="1"/>
          </p:nvPr>
        </p:nvSpPr>
        <p:spPr>
          <a:xfrm>
            <a:off x="838200" y="1690688"/>
            <a:ext cx="10515600" cy="4351338"/>
          </a:xfrm>
        </p:spPr>
        <p:txBody>
          <a:bodyPr>
            <a:normAutofit fontScale="85000" lnSpcReduction="10000"/>
          </a:bodyPr>
          <a:lstStyle/>
          <a:p>
            <a:pPr marL="0" indent="0" algn="just">
              <a:buNone/>
            </a:pPr>
            <a:r>
              <a:rPr lang="en-US" b="1" u="sng" dirty="0">
                <a:solidFill>
                  <a:schemeClr val="tx1"/>
                </a:solidFill>
                <a:latin typeface="Times New Roman" panose="02020603050405020304" pitchFamily="18" charset="0"/>
                <a:cs typeface="Times New Roman" panose="02020603050405020304" pitchFamily="18" charset="0"/>
              </a:rPr>
              <a:t>Policy Summary </a:t>
            </a:r>
          </a:p>
          <a:p>
            <a:pPr algn="just" eaLnBrk="0" hangingPunct="0"/>
            <a:r>
              <a:rPr lang="en-US" dirty="0">
                <a:solidFill>
                  <a:schemeClr val="tx1"/>
                </a:solidFill>
                <a:latin typeface="Times New Roman" panose="02020603050405020304" pitchFamily="18" charset="0"/>
                <a:cs typeface="Times New Roman" panose="02020603050405020304" pitchFamily="18" charset="0"/>
              </a:rPr>
              <a:t>Sexual harassment, sexual exploitation or assault, domestic violence, dating violence, and stalking are forms of discrimination on the basis of sex. LECOM has a zero tolerance policy of all such conduct whether perpetrated by employees, students, or campus visitors, whether committed on or off campus.</a:t>
            </a:r>
          </a:p>
          <a:p>
            <a:pPr algn="just" eaLnBrk="0" hangingPunct="0"/>
            <a:r>
              <a:rPr lang="en-US" dirty="0">
                <a:solidFill>
                  <a:schemeClr val="tx1"/>
                </a:solidFill>
                <a:latin typeface="Times New Roman" panose="02020603050405020304" pitchFamily="18" charset="0"/>
                <a:cs typeface="Times New Roman" panose="02020603050405020304" pitchFamily="18" charset="0"/>
              </a:rPr>
              <a:t>This Policy and its procedures apply whenever a Title IX violation is alleged.  The procedures for conduct of an investigation, resolution of a complaint (including the imposition of sanctions), and process for an appeal apply to Title IX matters only and replace all general LECOM disciplinary and appeal procedures for these matters only.</a:t>
            </a:r>
          </a:p>
          <a:p>
            <a:pPr algn="just" eaLnBrk="0" hangingPunct="0"/>
            <a:r>
              <a:rPr lang="en-US" dirty="0">
                <a:solidFill>
                  <a:schemeClr val="tx1"/>
                </a:solidFill>
                <a:latin typeface="Times New Roman" panose="02020603050405020304" pitchFamily="18" charset="0"/>
                <a:cs typeface="Times New Roman" panose="02020603050405020304" pitchFamily="18" charset="0"/>
              </a:rPr>
              <a:t>Be advised that </a:t>
            </a:r>
            <a:r>
              <a:rPr lang="en-US" i="1" dirty="0">
                <a:solidFill>
                  <a:schemeClr val="tx1"/>
                </a:solidFill>
                <a:latin typeface="Times New Roman" panose="02020603050405020304" pitchFamily="18" charset="0"/>
                <a:cs typeface="Times New Roman" panose="02020603050405020304" pitchFamily="18" charset="0"/>
              </a:rPr>
              <a:t>everyone </a:t>
            </a:r>
            <a:r>
              <a:rPr lang="en-US" dirty="0">
                <a:solidFill>
                  <a:schemeClr val="tx1"/>
                </a:solidFill>
                <a:latin typeface="Times New Roman" panose="02020603050405020304" pitchFamily="18" charset="0"/>
                <a:cs typeface="Times New Roman" panose="02020603050405020304" pitchFamily="18" charset="0"/>
              </a:rPr>
              <a:t>in the LECOM community is both protected by and subject to this Policy. Additional information may be found in LECOM’s student catalogs.</a:t>
            </a:r>
          </a:p>
          <a:p>
            <a:pPr algn="just"/>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3559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2020 Amendment</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a:xfrm>
            <a:off x="838200" y="1588656"/>
            <a:ext cx="10515600" cy="4588308"/>
          </a:xfrm>
        </p:spPr>
        <p:txBody>
          <a:bodyPr/>
          <a:lstStyle/>
          <a:p>
            <a:pPr marL="0" indent="0" algn="just">
              <a:buNone/>
            </a:pPr>
            <a:r>
              <a:rPr lang="en-US" dirty="0">
                <a:solidFill>
                  <a:schemeClr val="tx1"/>
                </a:solidFill>
                <a:latin typeface="Times New Roman" panose="02020603050405020304" pitchFamily="18" charset="0"/>
                <a:cs typeface="Times New Roman" panose="02020603050405020304" pitchFamily="18" charset="0"/>
              </a:rPr>
              <a:t>The Department is undertaking a comprehensive review of its current Title IX regulations as amended in 2020, following President Biden’s </a:t>
            </a:r>
            <a:r>
              <a:rPr lang="en-US" i="1" u="sng" dirty="0">
                <a:solidFill>
                  <a:schemeClr val="tx1"/>
                </a:solidFill>
                <a:latin typeface="Times New Roman" panose="02020603050405020304" pitchFamily="18" charset="0"/>
                <a:cs typeface="Times New Roman" panose="02020603050405020304" pitchFamily="18" charset="0"/>
              </a:rPr>
              <a:t>Executive Order on Guaranteeing an Educational Environment Free from Discrimination on the Basis of Sex, Including Sexual Orientation or Gender Identity.</a:t>
            </a:r>
            <a:r>
              <a:rPr lang="en-US" dirty="0">
                <a:solidFill>
                  <a:schemeClr val="tx1"/>
                </a:solidFill>
                <a:latin typeface="Times New Roman" panose="02020603050405020304" pitchFamily="18" charset="0"/>
                <a:cs typeface="Times New Roman" panose="02020603050405020304" pitchFamily="18" charset="0"/>
              </a:rPr>
              <a:t> While this review is ongoing and until any new regulations go into effect, the 2020 amendments remain in effect.</a:t>
            </a:r>
          </a:p>
        </p:txBody>
      </p:sp>
      <p:pic>
        <p:nvPicPr>
          <p:cNvPr id="4" name="Picture 3">
            <a:extLst>
              <a:ext uri="{FF2B5EF4-FFF2-40B4-BE49-F238E27FC236}">
                <a16:creationId xmlns:a16="http://schemas.microsoft.com/office/drawing/2014/main" id="{A121A49B-C9B8-42E1-876A-42423A5D01B9}"/>
              </a:ext>
            </a:extLst>
          </p:cNvPr>
          <p:cNvPicPr>
            <a:picLocks noChangeAspect="1"/>
          </p:cNvPicPr>
          <p:nvPr/>
        </p:nvPicPr>
        <p:blipFill>
          <a:blip r:embed="rId2"/>
          <a:stretch>
            <a:fillRect/>
          </a:stretch>
        </p:blipFill>
        <p:spPr>
          <a:xfrm>
            <a:off x="4660322" y="4339359"/>
            <a:ext cx="2871355" cy="2153516"/>
          </a:xfrm>
          <a:prstGeom prst="rect">
            <a:avLst/>
          </a:prstGeom>
        </p:spPr>
      </p:pic>
    </p:spTree>
    <p:extLst>
      <p:ext uri="{BB962C8B-B14F-4D97-AF65-F5344CB8AC3E}">
        <p14:creationId xmlns:p14="http://schemas.microsoft.com/office/powerpoint/2010/main" val="1965985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“DOE Expectations”</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p:txBody>
          <a:bodyPr/>
          <a:lstStyle/>
          <a:p>
            <a:pPr marL="0" indent="0" algn="just">
              <a:buNone/>
            </a:pPr>
            <a:r>
              <a:rPr lang="en-US" b="1" dirty="0">
                <a:solidFill>
                  <a:schemeClr val="tx1"/>
                </a:solidFill>
                <a:latin typeface="Times New Roman" panose="02020603050405020304" pitchFamily="18" charset="0"/>
                <a:cs typeface="Times New Roman" panose="02020603050405020304" pitchFamily="18" charset="0"/>
              </a:rPr>
              <a:t>Question 3: What does the Department expect from schools regarding prevention of sexual harassment?</a:t>
            </a: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n-US" b="1"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dirty="0">
                <a:solidFill>
                  <a:schemeClr val="tx1"/>
                </a:solidFill>
                <a:latin typeface="Times New Roman" panose="02020603050405020304" pitchFamily="18" charset="0"/>
                <a:cs typeface="Times New Roman" panose="02020603050405020304" pitchFamily="18" charset="0"/>
              </a:rPr>
              <a:t>Answer 3: The 2020 amendments focus on “setting forth requirements for [schools’] responses to sexual harassment.” However, the preamble also says that “the Department agrees with commenters that educators, experts, students, and employees should also endeavor to undertake prevention efforts that best serve the needs, values, and environment of their own educational communities. </a:t>
            </a:r>
          </a:p>
        </p:txBody>
      </p:sp>
    </p:spTree>
    <p:extLst>
      <p:ext uri="{BB962C8B-B14F-4D97-AF65-F5344CB8AC3E}">
        <p14:creationId xmlns:p14="http://schemas.microsoft.com/office/powerpoint/2010/main" val="520900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“Definition of Sexual Harassment”</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a:xfrm>
            <a:off x="838200" y="1560352"/>
            <a:ext cx="10515600" cy="5066951"/>
          </a:xfrm>
        </p:spPr>
        <p:txBody>
          <a:bodyPr/>
          <a:lstStyle/>
          <a:p>
            <a:pPr marL="0" indent="0" algn="just">
              <a:buNone/>
            </a:pPr>
            <a:r>
              <a:rPr lang="en-US" b="1" dirty="0">
                <a:solidFill>
                  <a:schemeClr val="tx1"/>
                </a:solidFill>
                <a:latin typeface="Times New Roman" panose="02020603050405020304" pitchFamily="18" charset="0"/>
                <a:cs typeface="Times New Roman" panose="02020603050405020304" pitchFamily="18" charset="0"/>
              </a:rPr>
              <a:t>Question 5: What is the definition of sexual harassment in the 2020 amendments?</a:t>
            </a: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n-US" b="1"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dirty="0">
                <a:solidFill>
                  <a:schemeClr val="tx1"/>
                </a:solidFill>
                <a:latin typeface="Times New Roman" panose="02020603050405020304" pitchFamily="18" charset="0"/>
                <a:cs typeface="Times New Roman" panose="02020603050405020304" pitchFamily="18" charset="0"/>
              </a:rPr>
              <a:t>Answer 5: The 2020 amendments define sexual harassment to include certain types of unwelcome sexual conduct, sexual assault, dating violence, and stalking. Here is the full definition in the regulations: </a:t>
            </a:r>
          </a:p>
          <a:p>
            <a:pPr marL="0" indent="0" algn="just">
              <a:buNone/>
            </a:pPr>
            <a:endParaRPr lang="en-US" dirty="0">
              <a:solidFill>
                <a:schemeClr val="tx1"/>
              </a:solidFill>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An employee of the [school] conditioning the provision of an aid, benefit, or service of the recipient on an individual’s participation in unwelcome sexual conduct;</a:t>
            </a:r>
          </a:p>
        </p:txBody>
      </p:sp>
    </p:spTree>
    <p:extLst>
      <p:ext uri="{BB962C8B-B14F-4D97-AF65-F5344CB8AC3E}">
        <p14:creationId xmlns:p14="http://schemas.microsoft.com/office/powerpoint/2010/main" val="2138954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a:xfrm>
            <a:off x="838200" y="365125"/>
            <a:ext cx="10515600" cy="1262339"/>
          </a:xfrm>
        </p:spPr>
        <p:txBody>
          <a:bodyPr/>
          <a:lstStyle/>
          <a:p>
            <a:pPr algn="ctr"/>
            <a:r>
              <a:rPr lang="en-US" dirty="0">
                <a:latin typeface="Times New Roman" panose="02020603050405020304" pitchFamily="18" charset="0"/>
                <a:cs typeface="Times New Roman" panose="02020603050405020304" pitchFamily="18" charset="0"/>
              </a:rPr>
              <a:t>“Definition of Sexual Harassment”</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a:xfrm>
            <a:off x="838200" y="1963024"/>
            <a:ext cx="10515600" cy="4588778"/>
          </a:xfrm>
        </p:spPr>
        <p:txBody>
          <a:bodyPr>
            <a:normAutofit/>
          </a:bodyPr>
          <a:lstStyle/>
          <a:p>
            <a:pPr marL="514350" indent="-514350" algn="just">
              <a:buFont typeface="+mj-lt"/>
              <a:buAutoNum type="arabicPeriod" startAt="2"/>
            </a:pPr>
            <a:r>
              <a:rPr lang="en-US" dirty="0">
                <a:solidFill>
                  <a:schemeClr val="tx1"/>
                </a:solidFill>
                <a:latin typeface="Times New Roman" panose="02020603050405020304" pitchFamily="18" charset="0"/>
                <a:cs typeface="Times New Roman" panose="02020603050405020304" pitchFamily="18" charset="0"/>
              </a:rPr>
              <a:t>Unwelcome conduct, determined by a reasonable person to be so severe, pervasive, and objectively offensive that it effectively denies a person equal access to the school’s education program or activity; or  </a:t>
            </a:r>
          </a:p>
          <a:p>
            <a:pPr marL="514350" indent="-514350" algn="just">
              <a:buFont typeface="+mj-lt"/>
              <a:buAutoNum type="arabicPeriod" startAt="2"/>
            </a:pPr>
            <a:endParaRPr lang="en-US" dirty="0">
              <a:solidFill>
                <a:schemeClr val="tx1"/>
              </a:solidFill>
              <a:latin typeface="Times New Roman" panose="02020603050405020304" pitchFamily="18" charset="0"/>
              <a:cs typeface="Times New Roman" panose="02020603050405020304" pitchFamily="18" charset="0"/>
            </a:endParaRPr>
          </a:p>
          <a:p>
            <a:pPr marL="514350" indent="-514350" algn="just">
              <a:buFont typeface="+mj-lt"/>
              <a:buAutoNum type="arabicPeriod" startAt="2"/>
            </a:pPr>
            <a:r>
              <a:rPr lang="en-US" dirty="0">
                <a:solidFill>
                  <a:schemeClr val="tx1"/>
                </a:solidFill>
                <a:latin typeface="Times New Roman" panose="02020603050405020304" pitchFamily="18" charset="0"/>
                <a:cs typeface="Times New Roman" panose="02020603050405020304" pitchFamily="18" charset="0"/>
              </a:rPr>
              <a:t>‘Sexual assault’ as defined in 20 U.S.C. 1092(f)(6)(A)(v), ‘dating violence’ as defined in 34 U.S.C. 12291(a)(30).</a:t>
            </a:r>
          </a:p>
        </p:txBody>
      </p:sp>
    </p:spTree>
    <p:extLst>
      <p:ext uri="{BB962C8B-B14F-4D97-AF65-F5344CB8AC3E}">
        <p14:creationId xmlns:p14="http://schemas.microsoft.com/office/powerpoint/2010/main" val="1899890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“Definition of Sexual Harassment”</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p:txBody>
          <a:bodyPr/>
          <a:lstStyle/>
          <a:p>
            <a:pPr marL="0" indent="0" algn="just">
              <a:buNone/>
            </a:pPr>
            <a:r>
              <a:rPr lang="en-US" b="1" dirty="0">
                <a:solidFill>
                  <a:schemeClr val="tx1"/>
                </a:solidFill>
                <a:latin typeface="Times New Roman" panose="02020603050405020304" pitchFamily="18" charset="0"/>
                <a:cs typeface="Times New Roman" panose="02020603050405020304" pitchFamily="18" charset="0"/>
              </a:rPr>
              <a:t>Question 6: Do schools need to adopt a particular definition of consent for determining whether conduct is “unwelcome” under the definition of sexual harassment in the 2020 amendments?</a:t>
            </a:r>
          </a:p>
          <a:p>
            <a:pPr marL="0" indent="0" algn="just">
              <a:buNone/>
            </a:pP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dirty="0">
                <a:solidFill>
                  <a:schemeClr val="tx1"/>
                </a:solidFill>
                <a:latin typeface="Times New Roman" panose="02020603050405020304" pitchFamily="18" charset="0"/>
                <a:cs typeface="Times New Roman" panose="02020603050405020304" pitchFamily="18" charset="0"/>
              </a:rPr>
              <a:t>Answer 6: No. The preamble states that the Department will not require a school to adopt a particular definition of consent. The preamble explains that a school has the flexibility to choose a definition of consent that “best serves the unique needs, values, and environment of the [school’s] own educational community.”</a:t>
            </a:r>
          </a:p>
        </p:txBody>
      </p:sp>
    </p:spTree>
    <p:extLst>
      <p:ext uri="{BB962C8B-B14F-4D97-AF65-F5344CB8AC3E}">
        <p14:creationId xmlns:p14="http://schemas.microsoft.com/office/powerpoint/2010/main" val="3398166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a:xfrm>
            <a:off x="838200" y="365126"/>
            <a:ext cx="10515600" cy="977114"/>
          </a:xfrm>
        </p:spPr>
        <p:txBody>
          <a:bodyPr/>
          <a:lstStyle/>
          <a:p>
            <a:pPr algn="ctr"/>
            <a:r>
              <a:rPr lang="en-US" dirty="0">
                <a:latin typeface="Times New Roman" panose="02020603050405020304" pitchFamily="18" charset="0"/>
                <a:cs typeface="Times New Roman" panose="02020603050405020304" pitchFamily="18" charset="0"/>
              </a:rPr>
              <a:t>“Definition of Sexual Harassment”</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a:xfrm>
            <a:off x="838200" y="1493240"/>
            <a:ext cx="10515600" cy="4999635"/>
          </a:xfrm>
        </p:spPr>
        <p:txBody>
          <a:bodyPr>
            <a:normAutofit lnSpcReduction="10000"/>
          </a:bodyPr>
          <a:lstStyle/>
          <a:p>
            <a:pPr marL="0" indent="0" algn="just">
              <a:buNone/>
            </a:pPr>
            <a:r>
              <a:rPr lang="en-US" b="1" dirty="0">
                <a:solidFill>
                  <a:schemeClr val="tx1"/>
                </a:solidFill>
                <a:latin typeface="Times New Roman" panose="02020603050405020304" pitchFamily="18" charset="0"/>
                <a:cs typeface="Times New Roman" panose="02020603050405020304" pitchFamily="18" charset="0"/>
              </a:rPr>
              <a:t>Question 7: May a school respond to alleged sexual misconduct that does not meet the definition of sexual harassment in the 2020 amendments?</a:t>
            </a:r>
          </a:p>
          <a:p>
            <a:pPr marL="0" indent="0">
              <a:buNone/>
            </a:pP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dirty="0">
                <a:solidFill>
                  <a:schemeClr val="tx1"/>
                </a:solidFill>
                <a:latin typeface="Times New Roman" panose="02020603050405020304" pitchFamily="18" charset="0"/>
                <a:cs typeface="Times New Roman" panose="02020603050405020304" pitchFamily="18" charset="0"/>
              </a:rPr>
              <a:t>Answer 7: Yes. The preamble makes clear that “Title IX is not the exclusive remedy for sexual misconduct or traumatic events that affect students.” A school has discretion to respond appropriately to reports of sexual misconduct that do not fit within the scope of conduct covered by the Title IX grievance process. This may include, for example, reported sexual misconduct that a) occurs outside of a school’s education program or activity; b) occurs outside of the United States; or c) causes harm in the school environment that does not fit within the definition set out above in Question 5.</a:t>
            </a:r>
          </a:p>
          <a:p>
            <a:pPr marL="0" indent="0">
              <a:buNone/>
            </a:pP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8850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“Definition of Sexual Harassment”</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a:xfrm>
            <a:off x="838200" y="1690688"/>
            <a:ext cx="10515600" cy="4486275"/>
          </a:xfrm>
        </p:spPr>
        <p:txBody>
          <a:bodyPr/>
          <a:lstStyle/>
          <a:p>
            <a:pPr marL="0" indent="0" algn="just">
              <a:buNone/>
            </a:pPr>
            <a:r>
              <a:rPr lang="en-US" dirty="0">
                <a:solidFill>
                  <a:schemeClr val="tx1"/>
                </a:solidFill>
                <a:latin typeface="Times New Roman" panose="02020603050405020304" pitchFamily="18" charset="0"/>
                <a:cs typeface="Times New Roman" panose="02020603050405020304" pitchFamily="18" charset="0"/>
              </a:rPr>
              <a:t>The preamble also says that “nothing in the final regulations preclude [a school] from vigorously addressing misconduct (sexual or otherwise) that occurs outside the scope of Title IX or from offering supportive measures to students and individuals impacted by misconduct or trauma.”</a:t>
            </a:r>
          </a:p>
          <a:p>
            <a:pPr marL="0" indent="0">
              <a:buNone/>
            </a:pPr>
            <a:endParaRPr lang="en-US"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2A51B65-1927-49DD-AFB3-5546FF1A0A84}"/>
              </a:ext>
            </a:extLst>
          </p:cNvPr>
          <p:cNvPicPr>
            <a:picLocks noChangeAspect="1"/>
          </p:cNvPicPr>
          <p:nvPr/>
        </p:nvPicPr>
        <p:blipFill>
          <a:blip r:embed="rId2"/>
          <a:stretch>
            <a:fillRect/>
          </a:stretch>
        </p:blipFill>
        <p:spPr>
          <a:xfrm>
            <a:off x="3401291" y="3429000"/>
            <a:ext cx="5389417" cy="3132599"/>
          </a:xfrm>
          <a:prstGeom prst="rect">
            <a:avLst/>
          </a:prstGeom>
        </p:spPr>
      </p:pic>
    </p:spTree>
    <p:extLst>
      <p:ext uri="{BB962C8B-B14F-4D97-AF65-F5344CB8AC3E}">
        <p14:creationId xmlns:p14="http://schemas.microsoft.com/office/powerpoint/2010/main" val="266472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“Location of Harassment”</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p:txBody>
          <a:bodyPr>
            <a:normAutofit/>
          </a:bodyPr>
          <a:lstStyle/>
          <a:p>
            <a:pPr marL="0" indent="0" algn="just">
              <a:buNone/>
            </a:pPr>
            <a:r>
              <a:rPr lang="en-US" b="1" dirty="0">
                <a:solidFill>
                  <a:schemeClr val="tx1"/>
                </a:solidFill>
                <a:latin typeface="Times New Roman" panose="02020603050405020304" pitchFamily="18" charset="0"/>
                <a:cs typeface="Times New Roman" panose="02020603050405020304" pitchFamily="18" charset="0"/>
              </a:rPr>
              <a:t>Question 9: Which settings are covered by the 2020 amendments?</a:t>
            </a:r>
          </a:p>
          <a:p>
            <a:pPr marL="0" indent="0">
              <a:buNone/>
            </a:pP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dirty="0">
                <a:solidFill>
                  <a:schemeClr val="tx1"/>
                </a:solidFill>
                <a:latin typeface="Times New Roman" panose="02020603050405020304" pitchFamily="18" charset="0"/>
                <a:cs typeface="Times New Roman" panose="02020603050405020304" pitchFamily="18" charset="0"/>
              </a:rPr>
              <a:t>Answer 9: The 2020 amendments apply to reports of sexual harassment in education programs and activities in the United States, including in the following settings:</a:t>
            </a:r>
          </a:p>
          <a:p>
            <a:pPr marL="0" indent="0" algn="just">
              <a:buNone/>
            </a:pPr>
            <a:endParaRPr lang="en-US" dirty="0">
              <a:solidFill>
                <a:schemeClr val="tx1"/>
              </a:solidFill>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Buildings or other locations that are part of the school’s operations, including remote learning platforms;</a:t>
            </a:r>
          </a:p>
        </p:txBody>
      </p:sp>
    </p:spTree>
    <p:extLst>
      <p:ext uri="{BB962C8B-B14F-4D97-AF65-F5344CB8AC3E}">
        <p14:creationId xmlns:p14="http://schemas.microsoft.com/office/powerpoint/2010/main" val="2533950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“Location of Harassment”</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p:txBody>
          <a:bodyPr>
            <a:normAutofit/>
          </a:bodyPr>
          <a:lstStyle/>
          <a:p>
            <a:pPr marL="514350" indent="-514350" algn="just">
              <a:buFont typeface="+mj-lt"/>
              <a:buAutoNum type="arabicPeriod" startAt="2"/>
            </a:pPr>
            <a:r>
              <a:rPr lang="en-US" dirty="0">
                <a:solidFill>
                  <a:schemeClr val="tx1"/>
                </a:solidFill>
                <a:latin typeface="Times New Roman" panose="02020603050405020304" pitchFamily="18" charset="0"/>
                <a:cs typeface="Times New Roman" panose="02020603050405020304" pitchFamily="18" charset="0"/>
              </a:rPr>
              <a:t>Off-campus settings if the school exercised substantial control over the respondent and the context in which the alleged sexual harassment occurred (e.g., a school field trip to a museum); and</a:t>
            </a:r>
          </a:p>
          <a:p>
            <a:pPr marL="0" indent="0" algn="just">
              <a:buNone/>
            </a:pPr>
            <a:endParaRPr lang="en-US" dirty="0">
              <a:solidFill>
                <a:schemeClr val="tx1"/>
              </a:solidFill>
              <a:latin typeface="Times New Roman" panose="02020603050405020304" pitchFamily="18" charset="0"/>
              <a:cs typeface="Times New Roman" panose="02020603050405020304" pitchFamily="18" charset="0"/>
            </a:endParaRPr>
          </a:p>
          <a:p>
            <a:pPr marL="514350" indent="-514350" algn="just">
              <a:buFont typeface="+mj-lt"/>
              <a:buAutoNum type="arabicPeriod" startAt="3"/>
            </a:pPr>
            <a:r>
              <a:rPr lang="en-US" dirty="0">
                <a:solidFill>
                  <a:schemeClr val="tx1"/>
                </a:solidFill>
                <a:latin typeface="Times New Roman" panose="02020603050405020304" pitchFamily="18" charset="0"/>
                <a:cs typeface="Times New Roman" panose="02020603050405020304" pitchFamily="18" charset="0"/>
              </a:rPr>
              <a:t>Off-campus buildings owned or controlled by a student organization officially recognize by a postsecondary school, such as a building owned by a recognized fraternity or sorority.</a:t>
            </a:r>
          </a:p>
        </p:txBody>
      </p:sp>
    </p:spTree>
    <p:extLst>
      <p:ext uri="{BB962C8B-B14F-4D97-AF65-F5344CB8AC3E}">
        <p14:creationId xmlns:p14="http://schemas.microsoft.com/office/powerpoint/2010/main" val="1638114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a:xfrm>
            <a:off x="838200" y="264254"/>
            <a:ext cx="10515600" cy="943558"/>
          </a:xfrm>
        </p:spPr>
        <p:txBody>
          <a:bodyPr/>
          <a:lstStyle/>
          <a:p>
            <a:pPr algn="ctr"/>
            <a:r>
              <a:rPr lang="en-US" dirty="0">
                <a:latin typeface="Times New Roman" panose="02020603050405020304" pitchFamily="18" charset="0"/>
                <a:cs typeface="Times New Roman" panose="02020603050405020304" pitchFamily="18" charset="0"/>
              </a:rPr>
              <a:t>“Location of Harassment”</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a:xfrm>
            <a:off x="838200" y="1207812"/>
            <a:ext cx="10515600" cy="5385935"/>
          </a:xfrm>
        </p:spPr>
        <p:txBody>
          <a:bodyPr>
            <a:normAutofit/>
          </a:bodyPr>
          <a:lstStyle/>
          <a:p>
            <a:pPr marL="0" indent="0" algn="just">
              <a:buNone/>
            </a:pPr>
            <a:r>
              <a:rPr lang="en-US" b="1" dirty="0">
                <a:solidFill>
                  <a:schemeClr val="tx1"/>
                </a:solidFill>
                <a:latin typeface="Times New Roman" panose="02020603050405020304" pitchFamily="18" charset="0"/>
                <a:cs typeface="Times New Roman" panose="02020603050405020304" pitchFamily="18" charset="0"/>
              </a:rPr>
              <a:t>Question 10: How should a school determine whether it has substantial control over the respondent and context in an off-campus setting?</a:t>
            </a:r>
          </a:p>
          <a:p>
            <a:pPr marL="0" indent="0" algn="just">
              <a:buNone/>
            </a:pPr>
            <a:endParaRPr lang="en-US" b="1"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dirty="0">
                <a:solidFill>
                  <a:schemeClr val="tx1"/>
                </a:solidFill>
                <a:latin typeface="Times New Roman" panose="02020603050405020304" pitchFamily="18" charset="0"/>
                <a:cs typeface="Times New Roman" panose="02020603050405020304" pitchFamily="18" charset="0"/>
              </a:rPr>
              <a:t>Answer 10: The school must make a fact-specific determination. The preamble says that it “may be helpful or useful for a [school] to consider factors applied by Federal courts to determine the scope of a [school’s] education program or activity”—such as “whether the [school] funded, promoted, or sponsored the event or circumstance where the alleged harassment occurred”— but also that “no single factor is determinative” in concluding whether the school has substantial control over the respondent and the context in which the reported harassment occurred.</a:t>
            </a:r>
          </a:p>
        </p:txBody>
      </p:sp>
    </p:spTree>
    <p:extLst>
      <p:ext uri="{BB962C8B-B14F-4D97-AF65-F5344CB8AC3E}">
        <p14:creationId xmlns:p14="http://schemas.microsoft.com/office/powerpoint/2010/main" val="3441214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4BFB1-EA5E-48F0-9869-C2F2D6A75D1E}"/>
              </a:ext>
            </a:extLst>
          </p:cNvPr>
          <p:cNvSpPr>
            <a:spLocks noGrp="1"/>
          </p:cNvSpPr>
          <p:nvPr>
            <p:ph type="title"/>
          </p:nvPr>
        </p:nvSpPr>
        <p:spPr/>
        <p:txBody>
          <a:bodyPr/>
          <a:lstStyle/>
          <a:p>
            <a:pPr algn="ctr"/>
            <a:r>
              <a:rPr lang="en-US" dirty="0">
                <a:latin typeface="Times New Roman" panose="02020603050405020304" pitchFamily="18" charset="0"/>
                <a:ea typeface="Calibri" panose="020F0502020204030204" pitchFamily="34" charset="0"/>
              </a:rPr>
              <a:t>Highlights of LECOM Policies and Procedures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064FB93-4128-4584-AF62-C59CBCA9F2C0}"/>
              </a:ext>
            </a:extLst>
          </p:cNvPr>
          <p:cNvSpPr>
            <a:spLocks noGrp="1"/>
          </p:cNvSpPr>
          <p:nvPr>
            <p:ph idx="1"/>
          </p:nvPr>
        </p:nvSpPr>
        <p:spPr>
          <a:xfrm>
            <a:off x="838200" y="1690688"/>
            <a:ext cx="10515600" cy="4351338"/>
          </a:xfrm>
        </p:spPr>
        <p:txBody>
          <a:bodyPr>
            <a:normAutofit/>
          </a:bodyPr>
          <a:lstStyle/>
          <a:p>
            <a:pPr marL="0" indent="0" algn="just">
              <a:buNone/>
            </a:pPr>
            <a:r>
              <a:rPr lang="en-US" sz="2400" b="1" u="sng" dirty="0">
                <a:solidFill>
                  <a:schemeClr val="tx1"/>
                </a:solidFill>
                <a:latin typeface="Times New Roman" panose="02020603050405020304" pitchFamily="18" charset="0"/>
                <a:cs typeface="Times New Roman" panose="02020603050405020304" pitchFamily="18" charset="0"/>
              </a:rPr>
              <a:t>Definitions </a:t>
            </a:r>
          </a:p>
          <a:p>
            <a:pPr algn="just"/>
            <a:r>
              <a:rPr lang="en-US" sz="2400" b="1" dirty="0">
                <a:solidFill>
                  <a:schemeClr val="tx1"/>
                </a:solidFill>
                <a:latin typeface="Times New Roman" panose="02020603050405020304" pitchFamily="18" charset="0"/>
                <a:cs typeface="Times New Roman" panose="02020603050405020304" pitchFamily="18" charset="0"/>
              </a:rPr>
              <a:t>Complainant</a:t>
            </a:r>
            <a:r>
              <a:rPr lang="en-US" sz="2400" dirty="0">
                <a:solidFill>
                  <a:schemeClr val="tx1"/>
                </a:solidFill>
                <a:latin typeface="Times New Roman" panose="02020603050405020304" pitchFamily="18" charset="0"/>
                <a:cs typeface="Times New Roman" panose="02020603050405020304" pitchFamily="18" charset="0"/>
              </a:rPr>
              <a:t>: A person alleged to have been subjected to conduct in violation of this Policy, whether or not the individual makes a complaint or participates in the investigation.  LECOM may still pursue a case even when the complainant is unwilling or unable to complain of misconduct or to participate in the investigation.</a:t>
            </a:r>
          </a:p>
          <a:p>
            <a:pPr algn="just"/>
            <a:r>
              <a:rPr lang="en-US" sz="2400" b="1" dirty="0">
                <a:solidFill>
                  <a:schemeClr val="tx1"/>
                </a:solidFill>
                <a:latin typeface="Times New Roman" panose="02020603050405020304" pitchFamily="18" charset="0"/>
                <a:cs typeface="Times New Roman" panose="02020603050405020304" pitchFamily="18" charset="0"/>
              </a:rPr>
              <a:t>Responsible Employee</a:t>
            </a:r>
            <a:r>
              <a:rPr lang="en-US" sz="2400" dirty="0">
                <a:solidFill>
                  <a:schemeClr val="tx1"/>
                </a:solidFill>
                <a:latin typeface="Times New Roman" panose="02020603050405020304" pitchFamily="18" charset="0"/>
                <a:cs typeface="Times New Roman" panose="02020603050405020304" pitchFamily="18" charset="0"/>
              </a:rPr>
              <a:t>: “Responsible Employees” under Title IX are LECOM employees to whom violations of this Policy may be reported. The designated “responsible employees” are the Title IX Coordinator, Deputy Title IX Coordinators, the Provost, Deans, Associate Deans, Assistant Deans, Program Directors, Directors of Student Affairs, Faculty Advisors or any other member of the LECOM administration.</a:t>
            </a:r>
          </a:p>
          <a:p>
            <a:pPr algn="just"/>
            <a:endParaRPr lang="en-US" sz="2400"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n-US" sz="2400"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4508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a:xfrm>
            <a:off x="838200" y="289421"/>
            <a:ext cx="10515600" cy="842890"/>
          </a:xfrm>
        </p:spPr>
        <p:txBody>
          <a:bodyPr/>
          <a:lstStyle/>
          <a:p>
            <a:pPr algn="ctr"/>
            <a:r>
              <a:rPr lang="en-US" dirty="0">
                <a:latin typeface="Times New Roman" panose="02020603050405020304" pitchFamily="18" charset="0"/>
                <a:cs typeface="Times New Roman" panose="02020603050405020304" pitchFamily="18" charset="0"/>
              </a:rPr>
              <a:t>“Location of Harassment”</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a:xfrm>
            <a:off x="838200" y="1208016"/>
            <a:ext cx="10515600" cy="5360564"/>
          </a:xfrm>
        </p:spPr>
        <p:txBody>
          <a:bodyPr>
            <a:normAutofit lnSpcReduction="10000"/>
          </a:bodyPr>
          <a:lstStyle/>
          <a:p>
            <a:pPr marL="0" indent="0" algn="just">
              <a:buNone/>
            </a:pPr>
            <a:r>
              <a:rPr lang="en-US" dirty="0">
                <a:solidFill>
                  <a:schemeClr val="tx1"/>
                </a:solidFill>
                <a:latin typeface="Times New Roman" panose="02020603050405020304" pitchFamily="18" charset="0"/>
                <a:cs typeface="Times New Roman" panose="02020603050405020304" pitchFamily="18" charset="0"/>
              </a:rPr>
              <a:t>In making this fact-specific determination, the preamble also says:</a:t>
            </a:r>
          </a:p>
          <a:p>
            <a:pPr marL="0" indent="0" algn="just">
              <a:buNone/>
            </a:pP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dirty="0">
                <a:solidFill>
                  <a:schemeClr val="tx1"/>
                </a:solidFill>
                <a:latin typeface="Times New Roman" panose="02020603050405020304" pitchFamily="18" charset="0"/>
                <a:cs typeface="Times New Roman" panose="02020603050405020304" pitchFamily="18" charset="0"/>
              </a:rPr>
              <a:t>A school “must consider whether, for example, a sexual harassment incident between two students that occurs in an off-campus apartment” or house is a “situation over which the [school] exercised substantial control [and], if so, the [school] must respond [to notice] of sexual harassment or allegations of sexual harassment that occurred there.”</a:t>
            </a:r>
          </a:p>
          <a:p>
            <a:pPr marL="0" indent="0" algn="just">
              <a:buNone/>
            </a:pP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dirty="0">
                <a:solidFill>
                  <a:schemeClr val="tx1"/>
                </a:solidFill>
                <a:latin typeface="Times New Roman" panose="02020603050405020304" pitchFamily="18" charset="0"/>
                <a:cs typeface="Times New Roman" panose="02020603050405020304" pitchFamily="18" charset="0"/>
              </a:rPr>
              <a:t>If an incident of sexual harassment between two students in a private hotel room occurs in a context related to a school-sponsored activity, such as a school field trip or travel with a school athletics team, the school would need to consider whether it exercised substantial control over the context in which the sexual harassment occurred.</a:t>
            </a:r>
          </a:p>
        </p:txBody>
      </p:sp>
    </p:spTree>
    <p:extLst>
      <p:ext uri="{BB962C8B-B14F-4D97-AF65-F5344CB8AC3E}">
        <p14:creationId xmlns:p14="http://schemas.microsoft.com/office/powerpoint/2010/main" val="3890933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“Location of Harassment”</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a:xfrm>
            <a:off x="838200" y="1825625"/>
            <a:ext cx="10515600" cy="1603375"/>
          </a:xfrm>
        </p:spPr>
        <p:txBody>
          <a:bodyPr>
            <a:normAutofit/>
          </a:bodyPr>
          <a:lstStyle/>
          <a:p>
            <a:pPr marL="0" indent="0">
              <a:buNone/>
            </a:pPr>
            <a:r>
              <a:rPr lang="en-US" b="1" dirty="0">
                <a:solidFill>
                  <a:schemeClr val="tx1"/>
                </a:solidFill>
                <a:latin typeface="Times New Roman" panose="02020603050405020304" pitchFamily="18" charset="0"/>
                <a:cs typeface="Times New Roman" panose="02020603050405020304" pitchFamily="18" charset="0"/>
              </a:rPr>
              <a:t>Question 11: How do the 2020 amendments apply to alleged sexual harassment that takes place electronically or on an online platform used by the school?</a:t>
            </a:r>
          </a:p>
        </p:txBody>
      </p:sp>
      <p:pic>
        <p:nvPicPr>
          <p:cNvPr id="4" name="Picture 3">
            <a:extLst>
              <a:ext uri="{FF2B5EF4-FFF2-40B4-BE49-F238E27FC236}">
                <a16:creationId xmlns:a16="http://schemas.microsoft.com/office/drawing/2014/main" id="{6F61CCD6-3759-45F0-9AC0-6CE4EC915DFC}"/>
              </a:ext>
            </a:extLst>
          </p:cNvPr>
          <p:cNvPicPr>
            <a:picLocks noChangeAspect="1"/>
          </p:cNvPicPr>
          <p:nvPr/>
        </p:nvPicPr>
        <p:blipFill>
          <a:blip r:embed="rId2"/>
          <a:stretch>
            <a:fillRect/>
          </a:stretch>
        </p:blipFill>
        <p:spPr>
          <a:xfrm>
            <a:off x="3048000" y="3429000"/>
            <a:ext cx="6096000" cy="3105150"/>
          </a:xfrm>
          <a:prstGeom prst="rect">
            <a:avLst/>
          </a:prstGeom>
        </p:spPr>
      </p:pic>
    </p:spTree>
    <p:extLst>
      <p:ext uri="{BB962C8B-B14F-4D97-AF65-F5344CB8AC3E}">
        <p14:creationId xmlns:p14="http://schemas.microsoft.com/office/powerpoint/2010/main" val="2480206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“Location of Harassment”</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a:xfrm>
            <a:off x="838200" y="1825625"/>
            <a:ext cx="10515600" cy="4751344"/>
          </a:xfrm>
        </p:spPr>
        <p:txBody>
          <a:bodyPr>
            <a:normAutofit/>
          </a:bodyPr>
          <a:lstStyle/>
          <a:p>
            <a:pPr marL="0" indent="0" algn="just">
              <a:buNone/>
            </a:pPr>
            <a:r>
              <a:rPr lang="en-US" dirty="0">
                <a:solidFill>
                  <a:schemeClr val="tx1"/>
                </a:solidFill>
                <a:latin typeface="Times New Roman" panose="02020603050405020304" pitchFamily="18" charset="0"/>
                <a:cs typeface="Times New Roman" panose="02020603050405020304" pitchFamily="18" charset="0"/>
              </a:rPr>
              <a:t>Answer 11: In discussing Title IX and online platforms used by a school, the preamble provides this guidance to schools:</a:t>
            </a:r>
          </a:p>
          <a:p>
            <a:pPr marL="0" indent="0" algn="just">
              <a:buNone/>
            </a:pPr>
            <a:endParaRPr lang="en-US" dirty="0">
              <a:solidFill>
                <a:schemeClr val="tx1"/>
              </a:solidFill>
              <a:latin typeface="Times New Roman" panose="02020603050405020304" pitchFamily="18" charset="0"/>
              <a:cs typeface="Times New Roman" panose="02020603050405020304" pitchFamily="18" charset="0"/>
            </a:endParaRPr>
          </a:p>
          <a:p>
            <a:pPr lvl="1" algn="just"/>
            <a:r>
              <a:rPr lang="en-US" sz="2800" dirty="0">
                <a:solidFill>
                  <a:schemeClr val="tx1"/>
                </a:solidFill>
                <a:latin typeface="Times New Roman" panose="02020603050405020304" pitchFamily="18" charset="0"/>
                <a:cs typeface="Times New Roman" panose="02020603050405020304" pitchFamily="18" charset="0"/>
              </a:rPr>
              <a:t>The operations of a school “may certainly include computer and internet networks, digital platforms, and computer hardware or software owned or operated by, or used in the operations of, the [school].”</a:t>
            </a:r>
          </a:p>
          <a:p>
            <a:pPr lvl="1" algn="just"/>
            <a:endParaRPr lang="en-US" sz="2800" dirty="0">
              <a:solidFill>
                <a:schemeClr val="tx1"/>
              </a:solidFill>
              <a:latin typeface="Times New Roman" panose="02020603050405020304" pitchFamily="18" charset="0"/>
              <a:cs typeface="Times New Roman" panose="02020603050405020304" pitchFamily="18" charset="0"/>
            </a:endParaRPr>
          </a:p>
          <a:p>
            <a:pPr lvl="1" algn="just"/>
            <a:r>
              <a:rPr lang="en-US" sz="2800" dirty="0">
                <a:solidFill>
                  <a:schemeClr val="tx1"/>
                </a:solidFill>
                <a:latin typeface="Times New Roman" panose="02020603050405020304" pitchFamily="18" charset="0"/>
                <a:cs typeface="Times New Roman" panose="02020603050405020304" pitchFamily="18" charset="0"/>
              </a:rPr>
              <a:t>“[T]he factual circumstances of online harassment must be analyzed to determine if it occurred in an education program or activity.”</a:t>
            </a:r>
          </a:p>
        </p:txBody>
      </p:sp>
    </p:spTree>
    <p:extLst>
      <p:ext uri="{BB962C8B-B14F-4D97-AF65-F5344CB8AC3E}">
        <p14:creationId xmlns:p14="http://schemas.microsoft.com/office/powerpoint/2010/main" val="3398164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a:xfrm>
            <a:off x="838200" y="365125"/>
            <a:ext cx="10515600" cy="868057"/>
          </a:xfrm>
        </p:spPr>
        <p:txBody>
          <a:bodyPr/>
          <a:lstStyle/>
          <a:p>
            <a:pPr algn="ctr"/>
            <a:r>
              <a:rPr lang="en-US" dirty="0">
                <a:latin typeface="Times New Roman" panose="02020603050405020304" pitchFamily="18" charset="0"/>
                <a:cs typeface="Times New Roman" panose="02020603050405020304" pitchFamily="18" charset="0"/>
              </a:rPr>
              <a:t>“Location of Harassment”</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a:xfrm>
            <a:off x="838200" y="1367406"/>
            <a:ext cx="10515600" cy="5125469"/>
          </a:xfrm>
        </p:spPr>
        <p:txBody>
          <a:bodyPr>
            <a:normAutofit/>
          </a:bodyPr>
          <a:lstStyle/>
          <a:p>
            <a:pPr marL="0" indent="0" algn="just">
              <a:buNone/>
            </a:pPr>
            <a:r>
              <a:rPr lang="en-US" b="1" dirty="0">
                <a:solidFill>
                  <a:schemeClr val="tx1"/>
                </a:solidFill>
                <a:latin typeface="Times New Roman" panose="02020603050405020304" pitchFamily="18" charset="0"/>
                <a:cs typeface="Times New Roman" panose="02020603050405020304" pitchFamily="18" charset="0"/>
              </a:rPr>
              <a:t>Question 12: How do the 2020 amendments apply to alleged sexual harassment that is perpetrated by a student using a personal electronic device during class?</a:t>
            </a:r>
          </a:p>
          <a:p>
            <a:pPr marL="0" indent="0" algn="just">
              <a:buNone/>
            </a:pP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dirty="0">
                <a:solidFill>
                  <a:schemeClr val="tx1"/>
                </a:solidFill>
                <a:latin typeface="Times New Roman" panose="02020603050405020304" pitchFamily="18" charset="0"/>
                <a:cs typeface="Times New Roman" panose="02020603050405020304" pitchFamily="18" charset="0"/>
              </a:rPr>
              <a:t>Answer 12: The preamble explains that “a student using a personal device to perpetrate online sexual harassment during class time may constitute a circumstance over which the [school] exercises substantial control.” As with in-person harassment, “the factual circumstances of online harassment must be analyzed to determine if it occurred” in circumstances “over which a school exercised substantial control over the respondent and the context.”</a:t>
            </a:r>
          </a:p>
        </p:txBody>
      </p:sp>
    </p:spTree>
    <p:extLst>
      <p:ext uri="{BB962C8B-B14F-4D97-AF65-F5344CB8AC3E}">
        <p14:creationId xmlns:p14="http://schemas.microsoft.com/office/powerpoint/2010/main" val="3282800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“Notice to University” </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a:xfrm>
            <a:off x="838200" y="1825625"/>
            <a:ext cx="10515600" cy="1446081"/>
          </a:xfrm>
        </p:spPr>
        <p:txBody>
          <a:bodyPr>
            <a:normAutofit/>
          </a:bodyPr>
          <a:lstStyle/>
          <a:p>
            <a:pPr marL="0" indent="0" algn="just">
              <a:buNone/>
            </a:pPr>
            <a:r>
              <a:rPr lang="en-US" b="1" dirty="0">
                <a:solidFill>
                  <a:schemeClr val="tx1"/>
                </a:solidFill>
                <a:latin typeface="Times New Roman" panose="02020603050405020304" pitchFamily="18" charset="0"/>
                <a:cs typeface="Times New Roman" panose="02020603050405020304" pitchFamily="18" charset="0"/>
              </a:rPr>
              <a:t>Question 14: Which school employees must be notified about allegations of sexual harassment for a school to be put on notice that it must respond? </a:t>
            </a:r>
          </a:p>
          <a:p>
            <a:pPr marL="0" indent="0" algn="just">
              <a:buNone/>
            </a:pPr>
            <a:endParaRPr lang="en-US"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01D5E63-FC0A-4F6F-9E2E-E3315DCE396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4162" b="99937" l="15973" r="91618">
                        <a14:foregroundMark x1="20137" y1="35357" x2="21297" y2="81341"/>
                        <a14:foregroundMark x1="21297" y1="81341" x2="23247" y2="89437"/>
                        <a14:foregroundMark x1="23247" y1="89437" x2="29099" y2="92030"/>
                        <a14:foregroundMark x1="29099" y1="92030" x2="37744" y2="92473"/>
                        <a14:foregroundMark x1="37744" y1="92473" x2="62256" y2="88046"/>
                        <a14:foregroundMark x1="62256" y1="88046" x2="69109" y2="84440"/>
                        <a14:foregroundMark x1="69109" y1="84440" x2="75435" y2="78178"/>
                        <a14:foregroundMark x1="75435" y1="78178" x2="77174" y2="70778"/>
                        <a14:foregroundMark x1="77174" y1="70778" x2="74275" y2="39785"/>
                        <a14:foregroundMark x1="49605" y1="24225" x2="51028" y2="37951"/>
                        <a14:foregroundMark x1="18239" y1="56736" x2="23300" y2="95762"/>
                        <a14:foregroundMark x1="23300" y1="95762" x2="30416" y2="95952"/>
                        <a14:foregroundMark x1="30416" y1="95952" x2="81392" y2="93485"/>
                        <a14:foregroundMark x1="81392" y1="93485" x2="78914" y2="55787"/>
                        <a14:foregroundMark x1="78914" y1="55787" x2="84027" y2="51739"/>
                        <a14:foregroundMark x1="84027" y1="51739" x2="88666" y2="51233"/>
                        <a14:foregroundMark x1="17712" y1="56167" x2="21508" y2="92473"/>
                        <a14:foregroundMark x1="21508" y1="92473" x2="27517" y2="97470"/>
                        <a14:foregroundMark x1="27517" y1="97470" x2="35688" y2="96395"/>
                        <a14:foregroundMark x1="35688" y1="96395" x2="48814" y2="96901"/>
                        <a14:foregroundMark x1="48814" y1="96901" x2="55720" y2="96711"/>
                        <a14:foregroundMark x1="55720" y1="96711" x2="63152" y2="98102"/>
                        <a14:foregroundMark x1="63152" y1="98102" x2="76331" y2="97027"/>
                        <a14:foregroundMark x1="76331" y1="97027" x2="76331" y2="97027"/>
                        <a14:foregroundMark x1="80232" y1="96901" x2="20190" y2="98672"/>
                        <a14:foregroundMark x1="20190" y1="98672" x2="18819" y2="74130"/>
                        <a14:foregroundMark x1="19030" y1="54586" x2="19663" y2="53194"/>
                        <a14:foregroundMark x1="16289" y1="57622" x2="15973" y2="99937"/>
                        <a14:foregroundMark x1="91618" y1="50917" x2="91038" y2="49083"/>
                      </a14:backgroundRemoval>
                    </a14:imgEffect>
                  </a14:imgLayer>
                </a14:imgProps>
              </a:ext>
            </a:extLst>
          </a:blip>
          <a:srcRect l="13183" t="19260" r="6786"/>
          <a:stretch/>
        </p:blipFill>
        <p:spPr>
          <a:xfrm>
            <a:off x="3716323" y="2891634"/>
            <a:ext cx="4291436" cy="3608297"/>
          </a:xfrm>
          <a:prstGeom prst="rect">
            <a:avLst/>
          </a:prstGeom>
        </p:spPr>
      </p:pic>
    </p:spTree>
    <p:extLst>
      <p:ext uri="{BB962C8B-B14F-4D97-AF65-F5344CB8AC3E}">
        <p14:creationId xmlns:p14="http://schemas.microsoft.com/office/powerpoint/2010/main" val="1916761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“Notice to University” </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p:txBody>
          <a:bodyPr>
            <a:normAutofit/>
          </a:bodyPr>
          <a:lstStyle/>
          <a:p>
            <a:pPr marL="0" indent="0" algn="just">
              <a:buNone/>
            </a:pPr>
            <a:r>
              <a:rPr lang="en-US" dirty="0">
                <a:solidFill>
                  <a:schemeClr val="tx1"/>
                </a:solidFill>
                <a:latin typeface="Times New Roman" panose="02020603050405020304" pitchFamily="18" charset="0"/>
                <a:cs typeface="Times New Roman" panose="02020603050405020304" pitchFamily="18" charset="0"/>
              </a:rPr>
              <a:t>In postsecondary school settings, notice may be more limited in scope. The institution must respond when notice is received by the Title IX Coordinator or another official who has authority to institute corrective measures on the institution’s behalf. The Department is unable to provide examples of types of individuals who have this authority because the determination of whether a person is an official who has authority to institute corrective measures on behalf of the institution depends on facts specific to that institution. A school “may, at its discretion, expressly designate specific employees as officials with this authority for purposes of Title IX sexual harassment and may inform students of such designations.”</a:t>
            </a:r>
          </a:p>
        </p:txBody>
      </p:sp>
    </p:spTree>
    <p:extLst>
      <p:ext uri="{BB962C8B-B14F-4D97-AF65-F5344CB8AC3E}">
        <p14:creationId xmlns:p14="http://schemas.microsoft.com/office/powerpoint/2010/main" val="3035645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a:xfrm>
            <a:off x="838200" y="365126"/>
            <a:ext cx="10515600" cy="993892"/>
          </a:xfrm>
        </p:spPr>
        <p:txBody>
          <a:bodyPr/>
          <a:lstStyle/>
          <a:p>
            <a:pPr algn="ctr"/>
            <a:r>
              <a:rPr lang="en-US" dirty="0">
                <a:latin typeface="Times New Roman" panose="02020603050405020304" pitchFamily="18" charset="0"/>
                <a:cs typeface="Times New Roman" panose="02020603050405020304" pitchFamily="18" charset="0"/>
              </a:rPr>
              <a:t>“Notice to University”</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a:xfrm>
            <a:off x="838200" y="1359017"/>
            <a:ext cx="10515600" cy="5301841"/>
          </a:xfrm>
        </p:spPr>
        <p:txBody>
          <a:bodyPr>
            <a:normAutofit lnSpcReduction="10000"/>
          </a:bodyPr>
          <a:lstStyle/>
          <a:p>
            <a:pPr marL="0" indent="0" algn="just">
              <a:buNone/>
            </a:pPr>
            <a:r>
              <a:rPr lang="en-US" b="1" dirty="0">
                <a:solidFill>
                  <a:schemeClr val="tx1"/>
                </a:solidFill>
                <a:latin typeface="Times New Roman" panose="02020603050405020304" pitchFamily="18" charset="0"/>
                <a:cs typeface="Times New Roman" panose="02020603050405020304" pitchFamily="18" charset="0"/>
              </a:rPr>
              <a:t>Question 15: If a school trains or requires non-employees who interact with the school’s students to report sexual harassment incidents, are those individuals (for example, volunteers, alumni, independent contractors) automatically considered “officials with authority to institute corrective measures” on the school’s behalf?</a:t>
            </a:r>
          </a:p>
          <a:p>
            <a:pPr marL="0" indent="0" algn="just">
              <a:buNone/>
            </a:pP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dirty="0">
                <a:solidFill>
                  <a:schemeClr val="tx1"/>
                </a:solidFill>
                <a:latin typeface="Times New Roman" panose="02020603050405020304" pitchFamily="18" charset="0"/>
                <a:cs typeface="Times New Roman" panose="02020603050405020304" pitchFamily="18" charset="0"/>
              </a:rPr>
              <a:t>Answer 15: No. The 2020 amendments state that at any school level—elementary, secondary, or postsecondary—“[t]he mere ability or obligation to report sexual harassment or to inform a student about how to report sexual harassment, or having been trained to do so, does not qualify an individual [such as a volunteer parent, or alumnus] as one who has authority to institute corrective measures on behalf of the [school].”</a:t>
            </a:r>
          </a:p>
        </p:txBody>
      </p:sp>
    </p:spTree>
    <p:extLst>
      <p:ext uri="{BB962C8B-B14F-4D97-AF65-F5344CB8AC3E}">
        <p14:creationId xmlns:p14="http://schemas.microsoft.com/office/powerpoint/2010/main" val="1939682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“Notice to University”</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p:txBody>
          <a:bodyPr/>
          <a:lstStyle/>
          <a:p>
            <a:pPr marL="0" indent="0" algn="just">
              <a:buNone/>
            </a:pPr>
            <a:r>
              <a:rPr lang="en-US" b="1" dirty="0">
                <a:solidFill>
                  <a:schemeClr val="tx1"/>
                </a:solidFill>
                <a:latin typeface="Times New Roman" panose="02020603050405020304" pitchFamily="18" charset="0"/>
                <a:cs typeface="Times New Roman" panose="02020603050405020304" pitchFamily="18" charset="0"/>
              </a:rPr>
              <a:t>Question 16: May a school accept reports of sexual harassment from individuals who are not associated with the school in any way?</a:t>
            </a:r>
          </a:p>
          <a:p>
            <a:pPr marL="0" indent="0" algn="just">
              <a:buNone/>
            </a:pP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dirty="0">
                <a:solidFill>
                  <a:schemeClr val="tx1"/>
                </a:solidFill>
                <a:latin typeface="Times New Roman" panose="02020603050405020304" pitchFamily="18" charset="0"/>
                <a:cs typeface="Times New Roman" panose="02020603050405020304" pitchFamily="18" charset="0"/>
              </a:rPr>
              <a:t>Answer 16: Yes. A school may receive actual knowledge of sexual harassment from any person. There is no requirement that the person be participating in or attempting to participate in a school program or activity to report sexual harassment.</a:t>
            </a:r>
          </a:p>
        </p:txBody>
      </p:sp>
    </p:spTree>
    <p:extLst>
      <p:ext uri="{BB962C8B-B14F-4D97-AF65-F5344CB8AC3E}">
        <p14:creationId xmlns:p14="http://schemas.microsoft.com/office/powerpoint/2010/main" val="30103366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a:xfrm>
            <a:off x="838200" y="365125"/>
            <a:ext cx="10515600" cy="1002281"/>
          </a:xfrm>
        </p:spPr>
        <p:txBody>
          <a:bodyPr/>
          <a:lstStyle/>
          <a:p>
            <a:pPr algn="ctr"/>
            <a:r>
              <a:rPr lang="en-US" dirty="0">
                <a:latin typeface="Times New Roman" panose="02020603050405020304" pitchFamily="18" charset="0"/>
                <a:cs typeface="Times New Roman" panose="02020603050405020304" pitchFamily="18" charset="0"/>
              </a:rPr>
              <a:t>“Notice to University”</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a:xfrm>
            <a:off x="838200" y="1367406"/>
            <a:ext cx="10515600" cy="5125469"/>
          </a:xfrm>
        </p:spPr>
        <p:txBody>
          <a:bodyPr>
            <a:normAutofit/>
          </a:bodyPr>
          <a:lstStyle/>
          <a:p>
            <a:pPr marL="0" indent="0" algn="just">
              <a:buNone/>
            </a:pPr>
            <a:r>
              <a:rPr lang="en-US" b="1" dirty="0">
                <a:solidFill>
                  <a:schemeClr val="tx1"/>
                </a:solidFill>
                <a:latin typeface="Times New Roman" panose="02020603050405020304" pitchFamily="18" charset="0"/>
                <a:cs typeface="Times New Roman" panose="02020603050405020304" pitchFamily="18" charset="0"/>
              </a:rPr>
              <a:t>Question 17: Is a school required to respond to allegations of sexual harassment if the only employee or school official who has notice of the harassment is the alleged harasser?</a:t>
            </a:r>
          </a:p>
          <a:p>
            <a:pPr marL="0" indent="0" algn="just">
              <a:buNone/>
            </a:pP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dirty="0">
                <a:solidFill>
                  <a:schemeClr val="tx1"/>
                </a:solidFill>
                <a:latin typeface="Times New Roman" panose="02020603050405020304" pitchFamily="18" charset="0"/>
                <a:cs typeface="Times New Roman" panose="02020603050405020304" pitchFamily="18" charset="0"/>
              </a:rPr>
              <a:t>Answer 17: Not under the 2020 amendments. At any school level—elementary, secondary, or postsecondary—the school does not have notice for purposes of Title IX if the only official or employee of the school with actual knowledge is the respondent. The preamble explains the reason for this is that the school “will not have [an] opportunity to appropriately respond if the only official or employee who knows [of the alleged misconduct] is the respondent.”</a:t>
            </a:r>
          </a:p>
        </p:txBody>
      </p:sp>
    </p:spTree>
    <p:extLst>
      <p:ext uri="{BB962C8B-B14F-4D97-AF65-F5344CB8AC3E}">
        <p14:creationId xmlns:p14="http://schemas.microsoft.com/office/powerpoint/2010/main" val="1054474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a:xfrm>
            <a:off x="838200" y="247680"/>
            <a:ext cx="10515600" cy="943558"/>
          </a:xfrm>
        </p:spPr>
        <p:txBody>
          <a:bodyPr/>
          <a:lstStyle/>
          <a:p>
            <a:pPr algn="ctr"/>
            <a:r>
              <a:rPr lang="en-US" dirty="0">
                <a:latin typeface="Times New Roman" panose="02020603050405020304" pitchFamily="18" charset="0"/>
                <a:cs typeface="Times New Roman" panose="02020603050405020304" pitchFamily="18" charset="0"/>
              </a:rPr>
              <a:t>“Response to Allegations”</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a:xfrm>
            <a:off x="838200" y="1283516"/>
            <a:ext cx="10515600" cy="5209358"/>
          </a:xfrm>
        </p:spPr>
        <p:txBody>
          <a:bodyPr>
            <a:normAutofit lnSpcReduction="10000"/>
          </a:bodyPr>
          <a:lstStyle/>
          <a:p>
            <a:pPr marL="0" indent="0" algn="just">
              <a:buNone/>
            </a:pPr>
            <a:r>
              <a:rPr lang="en-US" b="1" dirty="0">
                <a:solidFill>
                  <a:schemeClr val="tx1"/>
                </a:solidFill>
                <a:latin typeface="Times New Roman" panose="02020603050405020304" pitchFamily="18" charset="0"/>
                <a:cs typeface="Times New Roman" panose="02020603050405020304" pitchFamily="18" charset="0"/>
              </a:rPr>
              <a:t>Question 20: How must a school respond to allegations of sexual harassment?</a:t>
            </a:r>
          </a:p>
          <a:p>
            <a:pPr marL="0" indent="0" algn="just">
              <a:buNone/>
            </a:pPr>
            <a:endParaRPr lang="en-US" b="1"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dirty="0">
                <a:solidFill>
                  <a:schemeClr val="tx1"/>
                </a:solidFill>
                <a:latin typeface="Times New Roman" panose="02020603050405020304" pitchFamily="18" charset="0"/>
                <a:cs typeface="Times New Roman" panose="02020603050405020304" pitchFamily="18" charset="0"/>
              </a:rPr>
              <a:t>Answer 20: When a school has actual knowledge of sexual harassment in any of its programs or activities that take place in the United States, it must “respond promptly in a manner that is not deliberately indifferent.” This includes schools that serve any age, grade, or level of students, from pre-K through postsecondary.</a:t>
            </a:r>
          </a:p>
          <a:p>
            <a:pPr marL="0" indent="0" algn="just">
              <a:buNone/>
            </a:pP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dirty="0">
                <a:solidFill>
                  <a:schemeClr val="tx1"/>
                </a:solidFill>
                <a:latin typeface="Times New Roman" panose="02020603050405020304" pitchFamily="18" charset="0"/>
                <a:cs typeface="Times New Roman" panose="02020603050405020304" pitchFamily="18" charset="0"/>
              </a:rPr>
              <a:t>The Title IX Coordinator must promptly contact the complainant to discuss the availability of supportive measures, regardless of whether a formal complaint is filed, and to explain the process for filing a formal complaint. For more on supportive measures, see Questions 32-34.</a:t>
            </a:r>
          </a:p>
        </p:txBody>
      </p:sp>
    </p:spTree>
    <p:extLst>
      <p:ext uri="{BB962C8B-B14F-4D97-AF65-F5344CB8AC3E}">
        <p14:creationId xmlns:p14="http://schemas.microsoft.com/office/powerpoint/2010/main" val="2332068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4BFB1-EA5E-48F0-9869-C2F2D6A75D1E}"/>
              </a:ext>
            </a:extLst>
          </p:cNvPr>
          <p:cNvSpPr>
            <a:spLocks noGrp="1"/>
          </p:cNvSpPr>
          <p:nvPr>
            <p:ph type="title"/>
          </p:nvPr>
        </p:nvSpPr>
        <p:spPr/>
        <p:txBody>
          <a:bodyPr/>
          <a:lstStyle/>
          <a:p>
            <a:pPr algn="ctr"/>
            <a:r>
              <a:rPr lang="en-US" dirty="0">
                <a:latin typeface="Times New Roman" panose="02020603050405020304" pitchFamily="18" charset="0"/>
                <a:ea typeface="Calibri" panose="020F0502020204030204" pitchFamily="34" charset="0"/>
              </a:rPr>
              <a:t>Highlights of LECOM Policies and Procedures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064FB93-4128-4584-AF62-C59CBCA9F2C0}"/>
              </a:ext>
            </a:extLst>
          </p:cNvPr>
          <p:cNvSpPr>
            <a:spLocks noGrp="1"/>
          </p:cNvSpPr>
          <p:nvPr>
            <p:ph idx="1"/>
          </p:nvPr>
        </p:nvSpPr>
        <p:spPr>
          <a:xfrm>
            <a:off x="838200" y="1690688"/>
            <a:ext cx="10515600" cy="4351338"/>
          </a:xfrm>
        </p:spPr>
        <p:txBody>
          <a:bodyPr>
            <a:normAutofit/>
          </a:bodyPr>
          <a:lstStyle/>
          <a:p>
            <a:pPr marL="0" indent="0" algn="just">
              <a:buNone/>
            </a:pPr>
            <a:r>
              <a:rPr lang="en-US" sz="2400" b="1" u="sng" dirty="0">
                <a:solidFill>
                  <a:schemeClr val="tx1"/>
                </a:solidFill>
                <a:latin typeface="Times New Roman" panose="02020603050405020304" pitchFamily="18" charset="0"/>
                <a:cs typeface="Times New Roman" panose="02020603050405020304" pitchFamily="18" charset="0"/>
              </a:rPr>
              <a:t>Definitions </a:t>
            </a:r>
          </a:p>
          <a:p>
            <a:pPr algn="just"/>
            <a:r>
              <a:rPr lang="en-US" sz="2400" b="1" dirty="0">
                <a:solidFill>
                  <a:schemeClr val="tx1"/>
                </a:solidFill>
                <a:latin typeface="Times New Roman" panose="02020603050405020304" pitchFamily="18" charset="0"/>
                <a:cs typeface="Times New Roman" panose="02020603050405020304" pitchFamily="18" charset="0"/>
              </a:rPr>
              <a:t>Sexual Assault</a:t>
            </a:r>
            <a:r>
              <a:rPr lang="en-US" sz="2400" dirty="0">
                <a:solidFill>
                  <a:schemeClr val="tx1"/>
                </a:solidFill>
                <a:latin typeface="Times New Roman" panose="02020603050405020304" pitchFamily="18" charset="0"/>
                <a:cs typeface="Times New Roman" panose="02020603050405020304" pitchFamily="18" charset="0"/>
              </a:rPr>
              <a:t>: Sexual assault is any type of sexual contact or behavior that occurs without the explicit consent of the recipient. It includes both non-consensual sexual contact and intercourse.</a:t>
            </a:r>
          </a:p>
          <a:p>
            <a:pPr algn="just"/>
            <a:r>
              <a:rPr lang="en-US" sz="2400" b="1" dirty="0">
                <a:solidFill>
                  <a:schemeClr val="tx1"/>
                </a:solidFill>
                <a:latin typeface="Times New Roman" panose="02020603050405020304" pitchFamily="18" charset="0"/>
                <a:cs typeface="Times New Roman" panose="02020603050405020304" pitchFamily="18" charset="0"/>
              </a:rPr>
              <a:t>Sexual Exploitation</a:t>
            </a:r>
            <a:r>
              <a:rPr lang="en-US" sz="2400" dirty="0">
                <a:solidFill>
                  <a:schemeClr val="tx1"/>
                </a:solidFill>
                <a:latin typeface="Times New Roman" panose="02020603050405020304" pitchFamily="18" charset="0"/>
                <a:cs typeface="Times New Roman" panose="02020603050405020304" pitchFamily="18" charset="0"/>
              </a:rPr>
              <a:t>: Sexual exploitation means taking sexual advantage of another person without his or her consent. Sexual advantage includes, without limitation, causing or attempting to cause the incapacitation of another person in order to gain a sexual advantage over such other person; causing the prostitution of another person; recording, photographing or transmitting identifiable images of private sexual activity and/or the intimate parts of another person; allowing third parties to observe private sexual acts; and engaging in voyeurism.</a:t>
            </a:r>
          </a:p>
          <a:p>
            <a:pPr marL="0" indent="0">
              <a:buNone/>
            </a:pPr>
            <a:endParaRPr lang="en-US" dirty="0">
              <a:solidFill>
                <a:schemeClr val="tx1"/>
              </a:solidFill>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34011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a:xfrm>
            <a:off x="838200" y="281235"/>
            <a:ext cx="10515600" cy="968725"/>
          </a:xfrm>
        </p:spPr>
        <p:txBody>
          <a:bodyPr/>
          <a:lstStyle/>
          <a:p>
            <a:pPr algn="ctr"/>
            <a:r>
              <a:rPr lang="en-US" dirty="0">
                <a:latin typeface="Times New Roman" panose="02020603050405020304" pitchFamily="18" charset="0"/>
                <a:cs typeface="Times New Roman" panose="02020603050405020304" pitchFamily="18" charset="0"/>
              </a:rPr>
              <a:t>“Response to Allegations”</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a:xfrm>
            <a:off x="838200" y="1249960"/>
            <a:ext cx="10515600" cy="5326805"/>
          </a:xfrm>
        </p:spPr>
        <p:txBody>
          <a:bodyPr>
            <a:normAutofit/>
          </a:bodyPr>
          <a:lstStyle/>
          <a:p>
            <a:pPr marL="0" indent="0" algn="just">
              <a:buNone/>
            </a:pPr>
            <a:r>
              <a:rPr lang="en-US" dirty="0">
                <a:solidFill>
                  <a:schemeClr val="tx1"/>
                </a:solidFill>
                <a:latin typeface="Times New Roman" panose="02020603050405020304" pitchFamily="18" charset="0"/>
                <a:cs typeface="Times New Roman" panose="02020603050405020304" pitchFamily="18" charset="0"/>
              </a:rPr>
              <a:t>In addition, if a formal complaint is filed, either by the complainant or the Title IX Coordinator, a</a:t>
            </a:r>
          </a:p>
          <a:p>
            <a:pPr marL="0" indent="0" algn="just">
              <a:spcAft>
                <a:spcPts val="600"/>
              </a:spcAft>
              <a:buNone/>
            </a:pPr>
            <a:r>
              <a:rPr lang="en-US" dirty="0">
                <a:solidFill>
                  <a:schemeClr val="tx1"/>
                </a:solidFill>
                <a:latin typeface="Times New Roman" panose="02020603050405020304" pitchFamily="18" charset="0"/>
                <a:cs typeface="Times New Roman" panose="02020603050405020304" pitchFamily="18" charset="0"/>
              </a:rPr>
              <a:t>school must:</a:t>
            </a:r>
          </a:p>
          <a:p>
            <a:pPr lvl="1" algn="just">
              <a:spcBef>
                <a:spcPts val="0"/>
              </a:spcBef>
              <a:spcAft>
                <a:spcPts val="600"/>
              </a:spcAft>
            </a:pPr>
            <a:r>
              <a:rPr lang="en-US" sz="2800" dirty="0">
                <a:solidFill>
                  <a:schemeClr val="tx1"/>
                </a:solidFill>
                <a:latin typeface="Times New Roman" panose="02020603050405020304" pitchFamily="18" charset="0"/>
                <a:cs typeface="Times New Roman" panose="02020603050405020304" pitchFamily="18" charset="0"/>
              </a:rPr>
              <a:t>offer supportive measures to the respondent, and</a:t>
            </a:r>
          </a:p>
          <a:p>
            <a:pPr lvl="1" algn="just">
              <a:spcBef>
                <a:spcPts val="0"/>
              </a:spcBef>
              <a:spcAft>
                <a:spcPts val="600"/>
              </a:spcAft>
            </a:pPr>
            <a:r>
              <a:rPr lang="en-US" sz="2800" dirty="0">
                <a:solidFill>
                  <a:schemeClr val="tx1"/>
                </a:solidFill>
                <a:latin typeface="Times New Roman" panose="02020603050405020304" pitchFamily="18" charset="0"/>
                <a:cs typeface="Times New Roman" panose="02020603050405020304" pitchFamily="18" charset="0"/>
              </a:rPr>
              <a:t>follow the Title IX grievance process specified by the 2020 amendments. For more on this process, including the requirement to offer supportive measures to the respondent, see Question 26 and Section IX. </a:t>
            </a:r>
          </a:p>
          <a:p>
            <a:pPr marL="0" indent="0" algn="just">
              <a:buNone/>
            </a:pPr>
            <a:r>
              <a:rPr lang="en-US" dirty="0">
                <a:solidFill>
                  <a:schemeClr val="tx1"/>
                </a:solidFill>
                <a:latin typeface="Times New Roman" panose="02020603050405020304" pitchFamily="18" charset="0"/>
                <a:cs typeface="Times New Roman" panose="02020603050405020304" pitchFamily="18" charset="0"/>
              </a:rPr>
              <a:t>In addition to setting out these requirements, the regulations provide that a school is deliberately indifferent “only if its response to sexual harassment is clearly unreasonable in light of the known circumstances.”</a:t>
            </a:r>
          </a:p>
        </p:txBody>
      </p:sp>
    </p:spTree>
    <p:extLst>
      <p:ext uri="{BB962C8B-B14F-4D97-AF65-F5344CB8AC3E}">
        <p14:creationId xmlns:p14="http://schemas.microsoft.com/office/powerpoint/2010/main" val="2361135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“Response to Allegations”</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p:txBody>
          <a:bodyPr>
            <a:normAutofit/>
          </a:bodyPr>
          <a:lstStyle/>
          <a:p>
            <a:pPr marL="0" indent="0" algn="just">
              <a:buNone/>
            </a:pPr>
            <a:r>
              <a:rPr lang="en-US" b="1" dirty="0">
                <a:solidFill>
                  <a:schemeClr val="tx1"/>
                </a:solidFill>
                <a:latin typeface="Times New Roman" panose="02020603050405020304" pitchFamily="18" charset="0"/>
                <a:cs typeface="Times New Roman" panose="02020603050405020304" pitchFamily="18" charset="0"/>
              </a:rPr>
              <a:t>Question 21: Is a school required to impose particular remedies when a respondent is found responsible for sexual harassment?</a:t>
            </a:r>
          </a:p>
          <a:p>
            <a:pPr marL="0" indent="0" algn="just">
              <a:buNone/>
            </a:pP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dirty="0">
                <a:solidFill>
                  <a:schemeClr val="tx1"/>
                </a:solidFill>
                <a:latin typeface="Times New Roman" panose="02020603050405020304" pitchFamily="18" charset="0"/>
                <a:cs typeface="Times New Roman" panose="02020603050405020304" pitchFamily="18" charset="0"/>
              </a:rPr>
              <a:t>Answer 21: No. The 2020 amendments do not dictate that a school provide any particular remedies for the complainant or disciplinary sanctions for the respondent after a finding of responsibility. Each school is free to make disciplinary and remedial decisions that it “believes are in the best interest of [its] educational environment.”</a:t>
            </a:r>
          </a:p>
        </p:txBody>
      </p:sp>
    </p:spTree>
    <p:extLst>
      <p:ext uri="{BB962C8B-B14F-4D97-AF65-F5344CB8AC3E}">
        <p14:creationId xmlns:p14="http://schemas.microsoft.com/office/powerpoint/2010/main" val="15059761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a:xfrm>
            <a:off x="838200" y="147011"/>
            <a:ext cx="10515600" cy="868057"/>
          </a:xfrm>
        </p:spPr>
        <p:txBody>
          <a:bodyPr/>
          <a:lstStyle/>
          <a:p>
            <a:pPr algn="ctr"/>
            <a:r>
              <a:rPr lang="en-US" dirty="0">
                <a:latin typeface="Times New Roman" panose="02020603050405020304" pitchFamily="18" charset="0"/>
                <a:cs typeface="Times New Roman" panose="02020603050405020304" pitchFamily="18" charset="0"/>
              </a:rPr>
              <a:t>“Response to Allegations”</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a:xfrm>
            <a:off x="838200" y="872455"/>
            <a:ext cx="10515600" cy="5721292"/>
          </a:xfrm>
        </p:spPr>
        <p:txBody>
          <a:bodyPr>
            <a:normAutofit lnSpcReduction="10000"/>
          </a:bodyPr>
          <a:lstStyle/>
          <a:p>
            <a:pPr marL="0" indent="0" algn="just">
              <a:buNone/>
            </a:pPr>
            <a:r>
              <a:rPr lang="en-US" b="1" u="sng" dirty="0">
                <a:solidFill>
                  <a:schemeClr val="tx1"/>
                </a:solidFill>
                <a:latin typeface="Times New Roman" panose="02020603050405020304" pitchFamily="18" charset="0"/>
                <a:cs typeface="Times New Roman" panose="02020603050405020304" pitchFamily="18" charset="0"/>
              </a:rPr>
              <a:t>Formal Complaints</a:t>
            </a:r>
          </a:p>
          <a:p>
            <a:pPr marL="0" indent="0" algn="just">
              <a:buNone/>
            </a:pPr>
            <a:endParaRPr lang="en-US" b="1" u="sng"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b="1" dirty="0">
                <a:solidFill>
                  <a:schemeClr val="tx1"/>
                </a:solidFill>
                <a:latin typeface="Times New Roman" panose="02020603050405020304" pitchFamily="18" charset="0"/>
                <a:cs typeface="Times New Roman" panose="02020603050405020304" pitchFamily="18" charset="0"/>
              </a:rPr>
              <a:t>Question 22: What is a “formal complaint” under the 2020 amendments?</a:t>
            </a:r>
          </a:p>
          <a:p>
            <a:pPr marL="0" indent="0" algn="just">
              <a:buNone/>
            </a:pPr>
            <a:endParaRPr lang="en-US" b="1"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dirty="0">
                <a:solidFill>
                  <a:schemeClr val="tx1"/>
                </a:solidFill>
                <a:latin typeface="Times New Roman" panose="02020603050405020304" pitchFamily="18" charset="0"/>
                <a:cs typeface="Times New Roman" panose="02020603050405020304" pitchFamily="18" charset="0"/>
              </a:rPr>
              <a:t>Answer 22: A “formal complaint” is a document filed by a complainant alleging sexual harassment against a respondent and requesting that the school investigate the allegation of sexual harassment. It may be a hard copy document or an electronic document submitted via email or an online portal. Whether it is a hard copy document or an electronic document, it must contain the complainant’s physical or digital signature or otherwise indicate that the complainant is the person filing the formal complaint. For example, an email from a student to the Title IX Coordinator that ends with the student signing their name would suffice. </a:t>
            </a:r>
          </a:p>
        </p:txBody>
      </p:sp>
    </p:spTree>
    <p:extLst>
      <p:ext uri="{BB962C8B-B14F-4D97-AF65-F5344CB8AC3E}">
        <p14:creationId xmlns:p14="http://schemas.microsoft.com/office/powerpoint/2010/main" val="4703974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a:xfrm>
            <a:off x="838200" y="365125"/>
            <a:ext cx="10515600" cy="1027447"/>
          </a:xfrm>
        </p:spPr>
        <p:txBody>
          <a:bodyPr/>
          <a:lstStyle/>
          <a:p>
            <a:pPr algn="ctr"/>
            <a:r>
              <a:rPr lang="en-US" dirty="0">
                <a:latin typeface="Times New Roman" panose="02020603050405020304" pitchFamily="18" charset="0"/>
                <a:cs typeface="Times New Roman" panose="02020603050405020304" pitchFamily="18" charset="0"/>
              </a:rPr>
              <a:t>“Response to Allegations”</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p:txBody>
          <a:bodyPr>
            <a:normAutofit/>
          </a:bodyPr>
          <a:lstStyle/>
          <a:p>
            <a:pPr marL="0" indent="0" algn="just">
              <a:buNone/>
            </a:pPr>
            <a:r>
              <a:rPr lang="en-US" dirty="0">
                <a:solidFill>
                  <a:schemeClr val="tx1"/>
                </a:solidFill>
                <a:latin typeface="Times New Roman" panose="02020603050405020304" pitchFamily="18" charset="0"/>
                <a:cs typeface="Times New Roman" panose="02020603050405020304" pitchFamily="18" charset="0"/>
              </a:rPr>
              <a:t>A formal complaint may be filed with the school’s Title IX Coordinator in person, by mail, or by email using the contact information provided by the school. A formal complaint may also be filed by any additional method designated by the school. A parent or guardian who has a legal right to act on behalf of an individual may also file a formal complaint on that individual’s behalf. In addition, a Title IX Coordinator may initiate a formal complaint as described in Question 24.</a:t>
            </a:r>
          </a:p>
        </p:txBody>
      </p:sp>
    </p:spTree>
    <p:extLst>
      <p:ext uri="{BB962C8B-B14F-4D97-AF65-F5344CB8AC3E}">
        <p14:creationId xmlns:p14="http://schemas.microsoft.com/office/powerpoint/2010/main" val="6764605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“Person Not Participating in School”</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p:txBody>
          <a:bodyPr>
            <a:normAutofit/>
          </a:bodyPr>
          <a:lstStyle/>
          <a:p>
            <a:pPr marL="0" indent="0" algn="just">
              <a:buNone/>
            </a:pPr>
            <a:r>
              <a:rPr lang="en-US" b="1" dirty="0">
                <a:solidFill>
                  <a:schemeClr val="tx1"/>
                </a:solidFill>
                <a:latin typeface="Times New Roman" panose="02020603050405020304" pitchFamily="18" charset="0"/>
                <a:cs typeface="Times New Roman" panose="02020603050405020304" pitchFamily="18" charset="0"/>
              </a:rPr>
              <a:t>Question 23: Is a school required to accept a formal complaint of sexual harassment from a complainant who is not currently enrolled in or attending the school?</a:t>
            </a:r>
          </a:p>
          <a:p>
            <a:pPr marL="0" indent="0" algn="just">
              <a:buNone/>
            </a:pP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dirty="0">
                <a:solidFill>
                  <a:schemeClr val="tx1"/>
                </a:solidFill>
                <a:latin typeface="Times New Roman" panose="02020603050405020304" pitchFamily="18" charset="0"/>
                <a:cs typeface="Times New Roman" panose="02020603050405020304" pitchFamily="18" charset="0"/>
              </a:rPr>
              <a:t>Answer 23: Yes, but only if the complainant is attempting to participate in the school’s education program or activity at the time they file the formal complaint.80 Individuals who are currently participating in the school’s education program or activity may also file formal complaints.</a:t>
            </a:r>
          </a:p>
        </p:txBody>
      </p:sp>
    </p:spTree>
    <p:extLst>
      <p:ext uri="{BB962C8B-B14F-4D97-AF65-F5344CB8AC3E}">
        <p14:creationId xmlns:p14="http://schemas.microsoft.com/office/powerpoint/2010/main" val="40782474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“Person Not Participating in School”</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p:txBody>
          <a:bodyPr>
            <a:normAutofit/>
          </a:bodyPr>
          <a:lstStyle/>
          <a:p>
            <a:pPr marL="0" indent="0" algn="just">
              <a:buNone/>
            </a:pPr>
            <a:r>
              <a:rPr lang="en-US" dirty="0">
                <a:solidFill>
                  <a:schemeClr val="tx1"/>
                </a:solidFill>
                <a:latin typeface="Times New Roman" panose="02020603050405020304" pitchFamily="18" charset="0"/>
                <a:cs typeface="Times New Roman" panose="02020603050405020304" pitchFamily="18" charset="0"/>
              </a:rPr>
              <a:t>The preamble gives several examples of situations of a complainant “attempting to participate” in a school’s education program, including when a complainant:</a:t>
            </a:r>
          </a:p>
          <a:p>
            <a:pPr marL="0" indent="0" algn="just">
              <a:buNone/>
            </a:pPr>
            <a:endParaRPr lang="en-US" dirty="0">
              <a:solidFill>
                <a:schemeClr val="tx1"/>
              </a:solidFill>
              <a:latin typeface="Times New Roman" panose="02020603050405020304" pitchFamily="18" charset="0"/>
              <a:cs typeface="Times New Roman" panose="02020603050405020304" pitchFamily="18" charset="0"/>
            </a:endParaRPr>
          </a:p>
          <a:p>
            <a:pPr marL="971550" lvl="1" indent="-514350" algn="just">
              <a:buFont typeface="+mj-lt"/>
              <a:buAutoNum type="arabicParenR"/>
            </a:pPr>
            <a:r>
              <a:rPr lang="en-US" sz="2800" dirty="0">
                <a:solidFill>
                  <a:schemeClr val="tx1"/>
                </a:solidFill>
                <a:latin typeface="Times New Roman" panose="02020603050405020304" pitchFamily="18" charset="0"/>
                <a:cs typeface="Times New Roman" panose="02020603050405020304" pitchFamily="18" charset="0"/>
              </a:rPr>
              <a:t>has withdrawn from the school due to alleged sexual harassment and expresses a desire to re-enroll if the school responds appropriately to the allegations,</a:t>
            </a:r>
          </a:p>
          <a:p>
            <a:pPr marL="971550" lvl="1" indent="-514350" algn="just">
              <a:buFont typeface="+mj-lt"/>
              <a:buAutoNum type="arabicParenR"/>
            </a:pPr>
            <a:endParaRPr lang="en-US" sz="2800" dirty="0">
              <a:solidFill>
                <a:schemeClr val="tx1"/>
              </a:solidFill>
              <a:latin typeface="Times New Roman" panose="02020603050405020304" pitchFamily="18" charset="0"/>
              <a:cs typeface="Times New Roman" panose="02020603050405020304" pitchFamily="18" charset="0"/>
            </a:endParaRPr>
          </a:p>
          <a:p>
            <a:pPr marL="971550" lvl="1" indent="-514350" algn="just">
              <a:buFont typeface="+mj-lt"/>
              <a:buAutoNum type="arabicParenR"/>
            </a:pPr>
            <a:r>
              <a:rPr lang="en-US" sz="2800" dirty="0">
                <a:solidFill>
                  <a:schemeClr val="tx1"/>
                </a:solidFill>
                <a:latin typeface="Times New Roman" panose="02020603050405020304" pitchFamily="18" charset="0"/>
                <a:cs typeface="Times New Roman" panose="02020603050405020304" pitchFamily="18" charset="0"/>
              </a:rPr>
              <a:t>has graduated but intends to apply to a new program or intends to participate in alumni programs and activities</a:t>
            </a:r>
          </a:p>
        </p:txBody>
      </p:sp>
    </p:spTree>
    <p:extLst>
      <p:ext uri="{BB962C8B-B14F-4D97-AF65-F5344CB8AC3E}">
        <p14:creationId xmlns:p14="http://schemas.microsoft.com/office/powerpoint/2010/main" val="12296496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“Person Not Participating in School”</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p:txBody>
          <a:bodyPr/>
          <a:lstStyle/>
          <a:p>
            <a:pPr marL="971550" lvl="1" indent="-514350" algn="just">
              <a:buFont typeface="+mj-lt"/>
              <a:buAutoNum type="arabicParenR" startAt="3"/>
            </a:pPr>
            <a:r>
              <a:rPr lang="en-US" sz="2800" dirty="0">
                <a:solidFill>
                  <a:schemeClr val="tx1"/>
                </a:solidFill>
                <a:latin typeface="Times New Roman" panose="02020603050405020304" pitchFamily="18" charset="0"/>
                <a:cs typeface="Times New Roman" panose="02020603050405020304" pitchFamily="18" charset="0"/>
              </a:rPr>
              <a:t>is on a leave of absence and is still enrolled as a student or intends to re-apply after the leave of absence, or</a:t>
            </a:r>
          </a:p>
          <a:p>
            <a:pPr marL="971550" lvl="1" indent="-514350" algn="just">
              <a:buFont typeface="+mj-lt"/>
              <a:buAutoNum type="arabicParenR" startAt="3"/>
            </a:pPr>
            <a:endParaRPr lang="en-US" sz="2800" dirty="0">
              <a:solidFill>
                <a:schemeClr val="tx1"/>
              </a:solidFill>
              <a:latin typeface="Times New Roman" panose="02020603050405020304" pitchFamily="18" charset="0"/>
              <a:cs typeface="Times New Roman" panose="02020603050405020304" pitchFamily="18" charset="0"/>
            </a:endParaRPr>
          </a:p>
          <a:p>
            <a:pPr marL="971550" lvl="1" indent="-514350" algn="just">
              <a:buFont typeface="+mj-lt"/>
              <a:buAutoNum type="arabicParenR" startAt="3"/>
            </a:pPr>
            <a:r>
              <a:rPr lang="en-US" sz="2800" dirty="0">
                <a:solidFill>
                  <a:schemeClr val="tx1"/>
                </a:solidFill>
                <a:latin typeface="Times New Roman" panose="02020603050405020304" pitchFamily="18" charset="0"/>
                <a:cs typeface="Times New Roman" panose="02020603050405020304" pitchFamily="18" charset="0"/>
              </a:rPr>
              <a:t>has applied for admission.</a:t>
            </a:r>
          </a:p>
          <a:p>
            <a:pPr marL="0" indent="0">
              <a:buNone/>
            </a:pP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dirty="0">
                <a:solidFill>
                  <a:schemeClr val="tx1"/>
                </a:solidFill>
                <a:latin typeface="Times New Roman" panose="02020603050405020304" pitchFamily="18" charset="0"/>
                <a:cs typeface="Times New Roman" panose="02020603050405020304" pitchFamily="18" charset="0"/>
              </a:rPr>
              <a:t>It is important to keep in mind that this requirement concerns a complainant’s status at the time a formal complaint is filed and is not affected by a complainant’s later decision to remain or leave the school.</a:t>
            </a:r>
          </a:p>
        </p:txBody>
      </p:sp>
    </p:spTree>
    <p:extLst>
      <p:ext uri="{BB962C8B-B14F-4D97-AF65-F5344CB8AC3E}">
        <p14:creationId xmlns:p14="http://schemas.microsoft.com/office/powerpoint/2010/main" val="42886155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“Person Not Participating in School”</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a:xfrm>
            <a:off x="838898" y="1825625"/>
            <a:ext cx="10514902" cy="4351338"/>
          </a:xfrm>
        </p:spPr>
        <p:txBody>
          <a:bodyPr/>
          <a:lstStyle/>
          <a:p>
            <a:pPr marL="0" indent="0" algn="just">
              <a:buNone/>
            </a:pPr>
            <a:r>
              <a:rPr lang="en-US" b="1" dirty="0">
                <a:solidFill>
                  <a:schemeClr val="tx1"/>
                </a:solidFill>
                <a:latin typeface="Times New Roman" panose="02020603050405020304" pitchFamily="18" charset="0"/>
                <a:cs typeface="Times New Roman" panose="02020603050405020304" pitchFamily="18" charset="0"/>
              </a:rPr>
              <a:t>Question 24: If a complainant has not filed a formal complaint and is not participating in or attempting to participate in the school’s education program or activity, may the school’s Title IX Coordinator file a formal complaint?</a:t>
            </a:r>
          </a:p>
          <a:p>
            <a:pPr marL="0" indent="0" algn="just">
              <a:buNone/>
            </a:pP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dirty="0">
                <a:solidFill>
                  <a:schemeClr val="tx1"/>
                </a:solidFill>
                <a:latin typeface="Times New Roman" panose="02020603050405020304" pitchFamily="18" charset="0"/>
                <a:cs typeface="Times New Roman" panose="02020603050405020304" pitchFamily="18" charset="0"/>
              </a:rPr>
              <a:t>Answer 24: Yes. A Title IX Coordinator may file a formal complaint even if the complainant is not associated with the school in any way.</a:t>
            </a:r>
          </a:p>
        </p:txBody>
      </p:sp>
    </p:spTree>
    <p:extLst>
      <p:ext uri="{BB962C8B-B14F-4D97-AF65-F5344CB8AC3E}">
        <p14:creationId xmlns:p14="http://schemas.microsoft.com/office/powerpoint/2010/main" val="1464702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a:xfrm>
            <a:off x="838200" y="338492"/>
            <a:ext cx="10515600" cy="951947"/>
          </a:xfrm>
        </p:spPr>
        <p:txBody>
          <a:bodyPr/>
          <a:lstStyle/>
          <a:p>
            <a:pPr algn="ctr"/>
            <a:r>
              <a:rPr lang="en-US" dirty="0">
                <a:latin typeface="Times New Roman" panose="02020603050405020304" pitchFamily="18" charset="0"/>
                <a:cs typeface="Times New Roman" panose="02020603050405020304" pitchFamily="18" charset="0"/>
              </a:rPr>
              <a:t>“Person Not Participating in School”</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a:xfrm>
            <a:off x="838200" y="1501629"/>
            <a:ext cx="10515600" cy="4675334"/>
          </a:xfrm>
        </p:spPr>
        <p:txBody>
          <a:bodyPr>
            <a:normAutofit/>
          </a:bodyPr>
          <a:lstStyle/>
          <a:p>
            <a:pPr marL="0" indent="0" algn="just">
              <a:buNone/>
            </a:pPr>
            <a:r>
              <a:rPr lang="en-US" b="1" dirty="0">
                <a:solidFill>
                  <a:schemeClr val="tx1"/>
                </a:solidFill>
                <a:latin typeface="Times New Roman" panose="02020603050405020304" pitchFamily="18" charset="0"/>
                <a:cs typeface="Times New Roman" panose="02020603050405020304" pitchFamily="18" charset="0"/>
              </a:rPr>
              <a:t>Question 26: Is a school required to take action even if the respondent has left the school prior to the filing of a formal complaint with no plans to return?</a:t>
            </a:r>
          </a:p>
          <a:p>
            <a:pPr marL="0" indent="0" algn="just">
              <a:buNone/>
            </a:pP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dirty="0">
                <a:solidFill>
                  <a:schemeClr val="tx1"/>
                </a:solidFill>
                <a:latin typeface="Times New Roman" panose="02020603050405020304" pitchFamily="18" charset="0"/>
                <a:cs typeface="Times New Roman" panose="02020603050405020304" pitchFamily="18" charset="0"/>
              </a:rPr>
              <a:t>Answer 26: Yes. As explained in the preamble, a school must always respond promptly to a complainant’s report of sexual harassment when it has actual knowledge. (For more on actual knowledge, see Question 14.) The Title IX Coordinator must inform the complainant about the availability of supportive measures, with or without the filing of a formal complaint, and consider the complainant’s wishes regarding supportive measures.</a:t>
            </a:r>
          </a:p>
        </p:txBody>
      </p:sp>
    </p:spTree>
    <p:extLst>
      <p:ext uri="{BB962C8B-B14F-4D97-AF65-F5344CB8AC3E}">
        <p14:creationId xmlns:p14="http://schemas.microsoft.com/office/powerpoint/2010/main" val="33601111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“Supportive Measures” </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p:txBody>
          <a:bodyPr>
            <a:normAutofit/>
          </a:bodyPr>
          <a:lstStyle/>
          <a:p>
            <a:pPr marL="0" indent="0" algn="just">
              <a:buNone/>
            </a:pPr>
            <a:r>
              <a:rPr lang="en-US" b="1" dirty="0">
                <a:solidFill>
                  <a:schemeClr val="tx1"/>
                </a:solidFill>
                <a:latin typeface="Times New Roman" panose="02020603050405020304" pitchFamily="18" charset="0"/>
                <a:cs typeface="Times New Roman" panose="02020603050405020304" pitchFamily="18" charset="0"/>
              </a:rPr>
              <a:t>Question 32: Does a school have to offer supportive measures to a complainant who has not filed a formal complaint of sexual harassment?</a:t>
            </a:r>
          </a:p>
          <a:p>
            <a:pPr marL="0" indent="0" algn="just">
              <a:buNone/>
            </a:pP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dirty="0">
                <a:solidFill>
                  <a:schemeClr val="tx1"/>
                </a:solidFill>
                <a:latin typeface="Times New Roman" panose="02020603050405020304" pitchFamily="18" charset="0"/>
                <a:cs typeface="Times New Roman" panose="02020603050405020304" pitchFamily="18" charset="0"/>
              </a:rPr>
              <a:t>Answer 32: Yes. The 2020 amendments specify that the school must contact the complainant to discuss the availability of, and to offer, supportive measures, regardless of whether a formal complaint is filed. A school must also consider the complainant’s wishes with respect to supportive measures.</a:t>
            </a:r>
          </a:p>
          <a:p>
            <a:pPr marL="0" indent="0">
              <a:buNone/>
            </a:pPr>
            <a:r>
              <a:rPr lang="en-US"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12034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4BFB1-EA5E-48F0-9869-C2F2D6A75D1E}"/>
              </a:ext>
            </a:extLst>
          </p:cNvPr>
          <p:cNvSpPr>
            <a:spLocks noGrp="1"/>
          </p:cNvSpPr>
          <p:nvPr>
            <p:ph type="title"/>
          </p:nvPr>
        </p:nvSpPr>
        <p:spPr/>
        <p:txBody>
          <a:bodyPr/>
          <a:lstStyle/>
          <a:p>
            <a:pPr algn="ctr"/>
            <a:r>
              <a:rPr lang="en-US" dirty="0">
                <a:latin typeface="Times New Roman" panose="02020603050405020304" pitchFamily="18" charset="0"/>
                <a:ea typeface="Calibri" panose="020F0502020204030204" pitchFamily="34" charset="0"/>
              </a:rPr>
              <a:t>Highlights of LECOM Policies and Procedures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064FB93-4128-4584-AF62-C59CBCA9F2C0}"/>
              </a:ext>
            </a:extLst>
          </p:cNvPr>
          <p:cNvSpPr>
            <a:spLocks noGrp="1"/>
          </p:cNvSpPr>
          <p:nvPr>
            <p:ph idx="1"/>
          </p:nvPr>
        </p:nvSpPr>
        <p:spPr>
          <a:xfrm>
            <a:off x="838200" y="1690687"/>
            <a:ext cx="10515600" cy="3366835"/>
          </a:xfrm>
        </p:spPr>
        <p:txBody>
          <a:bodyPr>
            <a:noAutofit/>
          </a:bodyPr>
          <a:lstStyle/>
          <a:p>
            <a:pPr marL="0" indent="0" algn="just">
              <a:buNone/>
            </a:pPr>
            <a:r>
              <a:rPr lang="en-US" sz="2400" b="1" u="sng" dirty="0">
                <a:solidFill>
                  <a:schemeClr val="tx1"/>
                </a:solidFill>
                <a:latin typeface="Times New Roman" panose="02020603050405020304" pitchFamily="18" charset="0"/>
                <a:cs typeface="Times New Roman" panose="02020603050405020304" pitchFamily="18" charset="0"/>
              </a:rPr>
              <a:t>Definitions </a:t>
            </a:r>
          </a:p>
          <a:p>
            <a:pPr algn="just">
              <a:spcBef>
                <a:spcPts val="600"/>
              </a:spcBef>
            </a:pPr>
            <a:r>
              <a:rPr lang="en-US" sz="2400" b="1" dirty="0">
                <a:solidFill>
                  <a:schemeClr val="tx1"/>
                </a:solidFill>
                <a:latin typeface="Times New Roman" panose="02020603050405020304" pitchFamily="18" charset="0"/>
                <a:cs typeface="Times New Roman" panose="02020603050405020304" pitchFamily="18" charset="0"/>
              </a:rPr>
              <a:t>Sexual Harassment: </a:t>
            </a:r>
            <a:r>
              <a:rPr lang="en-US" sz="2400" dirty="0">
                <a:solidFill>
                  <a:schemeClr val="tx1"/>
                </a:solidFill>
                <a:latin typeface="Times New Roman" panose="02020603050405020304" pitchFamily="18" charset="0"/>
                <a:cs typeface="Times New Roman" panose="02020603050405020304" pitchFamily="18" charset="0"/>
              </a:rPr>
              <a:t>creates a hostile environment or whose acceptance forms the basis of educational or employment decisions. Sexual assault and requests for sexual favors that affect educational, or employment decisions constitute sexual harassment. Sexual harassment may also consist of unwelcome physical contact, requests for sexual favors, sexual exploitation, visual displays of degrading sexual images, sexually suggestive conduct, or remarks of a sexual nature.  Sexual harassment can also be non-sexual in nature, such as denigrating, excluding or sabotaging someone because of their sex or gender.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86646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a:xfrm>
            <a:off x="838200" y="365125"/>
            <a:ext cx="10515600" cy="1027447"/>
          </a:xfrm>
        </p:spPr>
        <p:txBody>
          <a:bodyPr/>
          <a:lstStyle/>
          <a:p>
            <a:pPr algn="ctr"/>
            <a:r>
              <a:rPr lang="en-US" dirty="0">
                <a:latin typeface="Times New Roman" panose="02020603050405020304" pitchFamily="18" charset="0"/>
                <a:cs typeface="Times New Roman" panose="02020603050405020304" pitchFamily="18" charset="0"/>
              </a:rPr>
              <a:t>“Supportive Measures” </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a:xfrm>
            <a:off x="838200" y="1510018"/>
            <a:ext cx="10515600" cy="4840448"/>
          </a:xfrm>
        </p:spPr>
        <p:txBody>
          <a:bodyPr>
            <a:normAutofit/>
          </a:bodyPr>
          <a:lstStyle/>
          <a:p>
            <a:pPr marL="0" indent="0" algn="just">
              <a:buNone/>
            </a:pPr>
            <a:r>
              <a:rPr lang="en-US" b="1" dirty="0">
                <a:solidFill>
                  <a:schemeClr val="tx1"/>
                </a:solidFill>
                <a:latin typeface="Times New Roman" panose="02020603050405020304" pitchFamily="18" charset="0"/>
                <a:cs typeface="Times New Roman" panose="02020603050405020304" pitchFamily="18" charset="0"/>
              </a:rPr>
              <a:t>Question 33: What are the supportive measures a school must offer to complainants?</a:t>
            </a:r>
          </a:p>
          <a:p>
            <a:pPr marL="0" indent="0" algn="just">
              <a:buNone/>
            </a:pP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dirty="0">
                <a:solidFill>
                  <a:schemeClr val="tx1"/>
                </a:solidFill>
                <a:latin typeface="Times New Roman" panose="02020603050405020304" pitchFamily="18" charset="0"/>
                <a:cs typeface="Times New Roman" panose="02020603050405020304" pitchFamily="18" charset="0"/>
              </a:rPr>
              <a:t>Answer 33: A school must offer supportive measures that “are designed to restore or preserve equal access to the [school’s] education program or activity.” The 2020 amendments add that these include “measures designed to protect the safety of all parties or the [school’s] educational environment, or deter sexual harassment.” A school also must consider the complainant’s wishes in determining which supportive measures to provide and may not provide supportive measures that “unreasonably burden the other party.”</a:t>
            </a:r>
          </a:p>
        </p:txBody>
      </p:sp>
    </p:spTree>
    <p:extLst>
      <p:ext uri="{BB962C8B-B14F-4D97-AF65-F5344CB8AC3E}">
        <p14:creationId xmlns:p14="http://schemas.microsoft.com/office/powerpoint/2010/main" val="32610951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“Supportive Measures” </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p:txBody>
          <a:bodyPr/>
          <a:lstStyle/>
          <a:p>
            <a:pPr marL="0" indent="0" algn="just">
              <a:buNone/>
            </a:pPr>
            <a:r>
              <a:rPr lang="en-US" dirty="0">
                <a:solidFill>
                  <a:schemeClr val="tx1"/>
                </a:solidFill>
                <a:latin typeface="Times New Roman" panose="02020603050405020304" pitchFamily="18" charset="0"/>
                <a:cs typeface="Times New Roman" panose="02020603050405020304" pitchFamily="18" charset="0"/>
              </a:rPr>
              <a:t>Examples of supportive measures include “counseling, extensions of deadlines or other course-related adjustments, modifications of work or class schedules, campus escort services, mutual restrictions on contact between the parties, changes in work or housing locations, leaves of absence, increased security and monitoring of certain areas of the campus, and other similar measures.”</a:t>
            </a:r>
          </a:p>
        </p:txBody>
      </p:sp>
      <p:pic>
        <p:nvPicPr>
          <p:cNvPr id="4" name="Picture 3">
            <a:extLst>
              <a:ext uri="{FF2B5EF4-FFF2-40B4-BE49-F238E27FC236}">
                <a16:creationId xmlns:a16="http://schemas.microsoft.com/office/drawing/2014/main" id="{3FA1E01A-9DEE-47D8-8C53-BB248BE328ED}"/>
              </a:ext>
            </a:extLst>
          </p:cNvPr>
          <p:cNvPicPr>
            <a:picLocks noChangeAspect="1"/>
          </p:cNvPicPr>
          <p:nvPr/>
        </p:nvPicPr>
        <p:blipFill>
          <a:blip r:embed="rId2"/>
          <a:stretch>
            <a:fillRect/>
          </a:stretch>
        </p:blipFill>
        <p:spPr>
          <a:xfrm>
            <a:off x="4652310" y="4311941"/>
            <a:ext cx="2887380" cy="2271101"/>
          </a:xfrm>
          <a:prstGeom prst="rect">
            <a:avLst/>
          </a:prstGeom>
        </p:spPr>
      </p:pic>
    </p:spTree>
    <p:extLst>
      <p:ext uri="{BB962C8B-B14F-4D97-AF65-F5344CB8AC3E}">
        <p14:creationId xmlns:p14="http://schemas.microsoft.com/office/powerpoint/2010/main" val="16727950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a:xfrm>
            <a:off x="838200" y="365125"/>
            <a:ext cx="10515600" cy="1027447"/>
          </a:xfrm>
        </p:spPr>
        <p:txBody>
          <a:bodyPr/>
          <a:lstStyle/>
          <a:p>
            <a:pPr algn="ctr"/>
            <a:r>
              <a:rPr lang="en-US" dirty="0">
                <a:latin typeface="Times New Roman" panose="02020603050405020304" pitchFamily="18" charset="0"/>
                <a:cs typeface="Times New Roman" panose="02020603050405020304" pitchFamily="18" charset="0"/>
              </a:rPr>
              <a:t>“No Responsibility Presumption” </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a:xfrm>
            <a:off x="838200" y="1459684"/>
            <a:ext cx="10515600" cy="5150841"/>
          </a:xfrm>
        </p:spPr>
        <p:txBody>
          <a:bodyPr>
            <a:normAutofit lnSpcReduction="10000"/>
          </a:bodyPr>
          <a:lstStyle/>
          <a:p>
            <a:pPr marL="0" indent="0" algn="just">
              <a:buNone/>
            </a:pPr>
            <a:r>
              <a:rPr lang="en-US" b="1" dirty="0">
                <a:solidFill>
                  <a:schemeClr val="tx1"/>
                </a:solidFill>
                <a:latin typeface="Times New Roman" panose="02020603050405020304" pitchFamily="18" charset="0"/>
                <a:cs typeface="Times New Roman" panose="02020603050405020304" pitchFamily="18" charset="0"/>
              </a:rPr>
              <a:t>Question 36: The 2020 amendments require schools to presume that the respondent is not responsible for the alleged misconduct. Does this mean the school also must assume the complainant is lying or that the alleged harassment did not occur?</a:t>
            </a:r>
          </a:p>
          <a:p>
            <a:pPr marL="0" indent="0" algn="just">
              <a:buNone/>
            </a:pP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dirty="0">
                <a:solidFill>
                  <a:schemeClr val="tx1"/>
                </a:solidFill>
                <a:latin typeface="Times New Roman" panose="02020603050405020304" pitchFamily="18" charset="0"/>
                <a:cs typeface="Times New Roman" panose="02020603050405020304" pitchFamily="18" charset="0"/>
              </a:rPr>
              <a:t>Answer 36: No. A school should never assume a complainant of sexual harassment is lying or that the alleged harassment did not occur.</a:t>
            </a:r>
          </a:p>
          <a:p>
            <a:pPr marL="0" indent="0" algn="just">
              <a:buNone/>
            </a:pP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dirty="0">
                <a:solidFill>
                  <a:schemeClr val="tx1"/>
                </a:solidFill>
                <a:latin typeface="Times New Roman" panose="02020603050405020304" pitchFamily="18" charset="0"/>
                <a:cs typeface="Times New Roman" panose="02020603050405020304" pitchFamily="18" charset="0"/>
              </a:rPr>
              <a:t>The 2020 amendments require a school to include in its Title IX grievance process “a presumption that the respondent is not responsible for the alleged conduct until a determination regarding responsibility is made at the conclusion of the grievance process.”</a:t>
            </a:r>
          </a:p>
        </p:txBody>
      </p:sp>
    </p:spTree>
    <p:extLst>
      <p:ext uri="{BB962C8B-B14F-4D97-AF65-F5344CB8AC3E}">
        <p14:creationId xmlns:p14="http://schemas.microsoft.com/office/powerpoint/2010/main" val="3923403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“Live Hearings”</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p:txBody>
          <a:bodyPr>
            <a:normAutofit/>
          </a:bodyPr>
          <a:lstStyle/>
          <a:p>
            <a:pPr marL="0" indent="0" algn="just">
              <a:buNone/>
            </a:pPr>
            <a:r>
              <a:rPr lang="en-US" b="1" dirty="0">
                <a:solidFill>
                  <a:schemeClr val="tx1"/>
                </a:solidFill>
                <a:latin typeface="Times New Roman" panose="02020603050405020304" pitchFamily="18" charset="0"/>
                <a:cs typeface="Times New Roman" panose="02020603050405020304" pitchFamily="18" charset="0"/>
              </a:rPr>
              <a:t>Question 38: Are all schools required to hold live hearings as part of their Title IX grievance processes?</a:t>
            </a:r>
          </a:p>
          <a:p>
            <a:pPr marL="0" indent="0" algn="just">
              <a:buNone/>
            </a:pPr>
            <a:endParaRPr lang="en-US" b="1"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dirty="0">
                <a:solidFill>
                  <a:schemeClr val="tx1"/>
                </a:solidFill>
                <a:latin typeface="Times New Roman" panose="02020603050405020304" pitchFamily="18" charset="0"/>
                <a:cs typeface="Times New Roman" panose="02020603050405020304" pitchFamily="18" charset="0"/>
              </a:rPr>
              <a:t>Answer 38: Postsecondary schools must have a live hearing under the 2020 amendments. A live hearing may occur virtually “with technology enabling the decision-maker and parties to simultaneously see and hear the party or the witness answering questions.”</a:t>
            </a:r>
          </a:p>
        </p:txBody>
      </p:sp>
    </p:spTree>
    <p:extLst>
      <p:ext uri="{BB962C8B-B14F-4D97-AF65-F5344CB8AC3E}">
        <p14:creationId xmlns:p14="http://schemas.microsoft.com/office/powerpoint/2010/main" val="28006846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a:xfrm>
            <a:off x="838200" y="478173"/>
            <a:ext cx="10515600" cy="1057012"/>
          </a:xfrm>
        </p:spPr>
        <p:txBody>
          <a:bodyPr/>
          <a:lstStyle/>
          <a:p>
            <a:pPr algn="ctr"/>
            <a:r>
              <a:rPr lang="en-US" dirty="0">
                <a:latin typeface="Times New Roman" panose="02020603050405020304" pitchFamily="18" charset="0"/>
                <a:cs typeface="Times New Roman" panose="02020603050405020304" pitchFamily="18" charset="0"/>
              </a:rPr>
              <a:t>“Live Hearings”</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a:xfrm>
            <a:off x="838200" y="1904300"/>
            <a:ext cx="10515600" cy="4269997"/>
          </a:xfrm>
        </p:spPr>
        <p:txBody>
          <a:bodyPr>
            <a:normAutofit/>
          </a:bodyPr>
          <a:lstStyle/>
          <a:p>
            <a:pPr marL="0" indent="0" algn="just">
              <a:buNone/>
            </a:pPr>
            <a:r>
              <a:rPr lang="en-US" b="1" dirty="0">
                <a:solidFill>
                  <a:schemeClr val="tx1"/>
                </a:solidFill>
                <a:latin typeface="Times New Roman" panose="02020603050405020304" pitchFamily="18" charset="0"/>
                <a:cs typeface="Times New Roman" panose="02020603050405020304" pitchFamily="18" charset="0"/>
              </a:rPr>
              <a:t>Question 39: What is cross-examination?</a:t>
            </a:r>
          </a:p>
          <a:p>
            <a:pPr marL="0" indent="0" algn="just">
              <a:buNone/>
            </a:pPr>
            <a:endParaRPr lang="en-US" b="1"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dirty="0">
                <a:solidFill>
                  <a:schemeClr val="tx1"/>
                </a:solidFill>
                <a:latin typeface="Times New Roman" panose="02020603050405020304" pitchFamily="18" charset="0"/>
                <a:cs typeface="Times New Roman" panose="02020603050405020304" pitchFamily="18" charset="0"/>
              </a:rPr>
              <a:t>Answer 39: At a live hearing, “each party’s advisor [must be permitted] to ask the other party and any witnesses all relevant questions and follow-up questions, including those challenging credibility.”127 The 2020 amendments refer to this process of questioning as cross-examination.</a:t>
            </a:r>
          </a:p>
        </p:txBody>
      </p:sp>
    </p:spTree>
    <p:extLst>
      <p:ext uri="{BB962C8B-B14F-4D97-AF65-F5344CB8AC3E}">
        <p14:creationId xmlns:p14="http://schemas.microsoft.com/office/powerpoint/2010/main" val="32196507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a:xfrm>
            <a:off x="838200" y="264457"/>
            <a:ext cx="10515600" cy="1346229"/>
          </a:xfrm>
        </p:spPr>
        <p:txBody>
          <a:bodyPr/>
          <a:lstStyle/>
          <a:p>
            <a:pPr algn="ctr"/>
            <a:r>
              <a:rPr lang="en-US" dirty="0">
                <a:latin typeface="Times New Roman" panose="02020603050405020304" pitchFamily="18" charset="0"/>
                <a:cs typeface="Times New Roman" panose="02020603050405020304" pitchFamily="18" charset="0"/>
              </a:rPr>
              <a:t>“Live Hearings”</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a:xfrm>
            <a:off x="838200" y="1394670"/>
            <a:ext cx="10515600" cy="4068660"/>
          </a:xfrm>
        </p:spPr>
        <p:txBody>
          <a:bodyPr>
            <a:normAutofit/>
          </a:bodyPr>
          <a:lstStyle/>
          <a:p>
            <a:pPr marL="0" indent="0" algn="just">
              <a:buNone/>
            </a:pPr>
            <a:r>
              <a:rPr lang="en-US" dirty="0">
                <a:solidFill>
                  <a:schemeClr val="tx1"/>
                </a:solidFill>
                <a:latin typeface="Times New Roman" panose="02020603050405020304" pitchFamily="18" charset="0"/>
                <a:cs typeface="Times New Roman" panose="02020603050405020304" pitchFamily="18" charset="0"/>
              </a:rPr>
              <a:t>The 2020 amendments explain that a party may not conduct cross-examination, but instead the party’s advisor must ask the questions on their behalf. The amendments also require a postsecondary school to provide an advisor to conduct cross-examination for any party who does not have their own advisor.</a:t>
            </a:r>
          </a:p>
        </p:txBody>
      </p:sp>
      <p:pic>
        <p:nvPicPr>
          <p:cNvPr id="4" name="Picture 3">
            <a:extLst>
              <a:ext uri="{FF2B5EF4-FFF2-40B4-BE49-F238E27FC236}">
                <a16:creationId xmlns:a16="http://schemas.microsoft.com/office/drawing/2014/main" id="{E272451C-6781-412A-A5D5-FBD29D7F3217}"/>
              </a:ext>
            </a:extLst>
          </p:cNvPr>
          <p:cNvPicPr>
            <a:picLocks noChangeAspect="1"/>
          </p:cNvPicPr>
          <p:nvPr/>
        </p:nvPicPr>
        <p:blipFill>
          <a:blip r:embed="rId2"/>
          <a:stretch>
            <a:fillRect/>
          </a:stretch>
        </p:blipFill>
        <p:spPr>
          <a:xfrm>
            <a:off x="4619540" y="3613557"/>
            <a:ext cx="5782109" cy="2891055"/>
          </a:xfrm>
          <a:prstGeom prst="rect">
            <a:avLst/>
          </a:prstGeom>
        </p:spPr>
      </p:pic>
    </p:spTree>
    <p:extLst>
      <p:ext uri="{BB962C8B-B14F-4D97-AF65-F5344CB8AC3E}">
        <p14:creationId xmlns:p14="http://schemas.microsoft.com/office/powerpoint/2010/main" val="33669112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a:xfrm>
            <a:off x="838200" y="365125"/>
            <a:ext cx="10515600" cy="1136503"/>
          </a:xfrm>
        </p:spPr>
        <p:txBody>
          <a:bodyPr/>
          <a:lstStyle/>
          <a:p>
            <a:pPr algn="ctr"/>
            <a:r>
              <a:rPr lang="en-US" dirty="0">
                <a:latin typeface="Times New Roman" panose="02020603050405020304" pitchFamily="18" charset="0"/>
                <a:cs typeface="Times New Roman" panose="02020603050405020304" pitchFamily="18" charset="0"/>
              </a:rPr>
              <a:t>“Live Hearings”</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a:xfrm>
            <a:off x="838200" y="1661020"/>
            <a:ext cx="10515600" cy="4915949"/>
          </a:xfrm>
        </p:spPr>
        <p:txBody>
          <a:bodyPr>
            <a:normAutofit/>
          </a:bodyPr>
          <a:lstStyle/>
          <a:p>
            <a:pPr marL="0" indent="0" algn="just">
              <a:buNone/>
            </a:pPr>
            <a:r>
              <a:rPr lang="en-US" b="1" dirty="0">
                <a:solidFill>
                  <a:schemeClr val="tx1"/>
                </a:solidFill>
                <a:latin typeface="Times New Roman" panose="02020603050405020304" pitchFamily="18" charset="0"/>
                <a:cs typeface="Times New Roman" panose="02020603050405020304" pitchFamily="18" charset="0"/>
              </a:rPr>
              <a:t>Question 41: Is a postsecondary school required to provide complainants and respondents with an advisor for a live hearing?</a:t>
            </a:r>
          </a:p>
          <a:p>
            <a:pPr marL="0" indent="0" algn="just">
              <a:buNone/>
            </a:pPr>
            <a:endParaRPr lang="en-US" b="1"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dirty="0">
                <a:solidFill>
                  <a:schemeClr val="tx1"/>
                </a:solidFill>
                <a:latin typeface="Times New Roman" panose="02020603050405020304" pitchFamily="18" charset="0"/>
                <a:cs typeface="Times New Roman" panose="02020603050405020304" pitchFamily="18" charset="0"/>
              </a:rPr>
              <a:t>Answer 41: Yes. The 2020 amendments require a postsecondary school to provide an advisor to conduct cross-examination for any party who does not have their own advisor. The amendments also require all schools to provide the parties with the same opportunities to be accompanied by an advisor of their choice in other parts of the grievance process, but do not require a school to provide an advisor for any part of the process other than the requirement that a postsecondary school provide one for cross-examination.</a:t>
            </a:r>
          </a:p>
        </p:txBody>
      </p:sp>
    </p:spTree>
    <p:extLst>
      <p:ext uri="{BB962C8B-B14F-4D97-AF65-F5344CB8AC3E}">
        <p14:creationId xmlns:p14="http://schemas.microsoft.com/office/powerpoint/2010/main" val="13582332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“Live Hearings”</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p:txBody>
          <a:bodyPr/>
          <a:lstStyle/>
          <a:p>
            <a:pPr marL="0" indent="0" algn="just">
              <a:buNone/>
            </a:pPr>
            <a:r>
              <a:rPr lang="en-US" b="1" dirty="0">
                <a:solidFill>
                  <a:schemeClr val="tx1"/>
                </a:solidFill>
                <a:latin typeface="Times New Roman" panose="02020603050405020304" pitchFamily="18" charset="0"/>
                <a:cs typeface="Times New Roman" panose="02020603050405020304" pitchFamily="18" charset="0"/>
              </a:rPr>
              <a:t>Question 43: May a school create its own rules for conducting a live hearing?</a:t>
            </a:r>
          </a:p>
          <a:p>
            <a:pPr marL="0" indent="0" algn="just">
              <a:buNone/>
            </a:pPr>
            <a:endParaRPr lang="en-US" b="1"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dirty="0">
                <a:solidFill>
                  <a:schemeClr val="tx1"/>
                </a:solidFill>
                <a:latin typeface="Times New Roman" panose="02020603050405020304" pitchFamily="18" charset="0"/>
                <a:cs typeface="Times New Roman" panose="02020603050405020304" pitchFamily="18" charset="0"/>
              </a:rPr>
              <a:t>Answer 43: Yes. The preamble states that a school may implement rules regarding how the live hearing is conducted as long as those rules are applied equally to both parties. For example, a school “may decide whether or how to place limits on evidence introduced at a hearing that was not gathered and presented prior to the hearing.”</a:t>
            </a:r>
          </a:p>
        </p:txBody>
      </p:sp>
    </p:spTree>
    <p:extLst>
      <p:ext uri="{BB962C8B-B14F-4D97-AF65-F5344CB8AC3E}">
        <p14:creationId xmlns:p14="http://schemas.microsoft.com/office/powerpoint/2010/main" val="35454861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a:xfrm>
            <a:off x="838200" y="365126"/>
            <a:ext cx="10515600" cy="977114"/>
          </a:xfrm>
        </p:spPr>
        <p:txBody>
          <a:bodyPr/>
          <a:lstStyle/>
          <a:p>
            <a:pPr algn="ctr"/>
            <a:r>
              <a:rPr lang="en-US" dirty="0">
                <a:latin typeface="Times New Roman" panose="02020603050405020304" pitchFamily="18" charset="0"/>
                <a:cs typeface="Times New Roman" panose="02020603050405020304" pitchFamily="18" charset="0"/>
              </a:rPr>
              <a:t>“Live Hearings”</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a:xfrm>
            <a:off x="838200" y="1515232"/>
            <a:ext cx="10515600" cy="4351338"/>
          </a:xfrm>
        </p:spPr>
        <p:txBody>
          <a:bodyPr/>
          <a:lstStyle/>
          <a:p>
            <a:pPr marL="0" indent="0" algn="just">
              <a:buNone/>
            </a:pPr>
            <a:r>
              <a:rPr lang="en-US" dirty="0">
                <a:solidFill>
                  <a:schemeClr val="tx1"/>
                </a:solidFill>
                <a:latin typeface="Times New Roman" panose="02020603050405020304" pitchFamily="18" charset="0"/>
                <a:cs typeface="Times New Roman" panose="02020603050405020304" pitchFamily="18" charset="0"/>
              </a:rPr>
              <a:t>The preamble also explains that a school may adopt rules on “whether the parties may offer opening or closing statements, specify a process for making objections to the relevance of questions and evidence, [and] place reasonable time limitations on a hearing.” The preamble adds that a school may adopt a rule stating that duplicative questions are irrelevant.</a:t>
            </a:r>
          </a:p>
        </p:txBody>
      </p:sp>
      <p:pic>
        <p:nvPicPr>
          <p:cNvPr id="4" name="Picture 3">
            <a:extLst>
              <a:ext uri="{FF2B5EF4-FFF2-40B4-BE49-F238E27FC236}">
                <a16:creationId xmlns:a16="http://schemas.microsoft.com/office/drawing/2014/main" id="{04909FAD-BB1F-437C-A896-74833CA61202}"/>
              </a:ext>
            </a:extLst>
          </p:cNvPr>
          <p:cNvPicPr>
            <a:picLocks noChangeAspect="1"/>
          </p:cNvPicPr>
          <p:nvPr/>
        </p:nvPicPr>
        <p:blipFill>
          <a:blip r:embed="rId2"/>
          <a:stretch>
            <a:fillRect/>
          </a:stretch>
        </p:blipFill>
        <p:spPr>
          <a:xfrm>
            <a:off x="3918925" y="3704697"/>
            <a:ext cx="4354149" cy="2901632"/>
          </a:xfrm>
          <a:prstGeom prst="rect">
            <a:avLst/>
          </a:prstGeom>
        </p:spPr>
      </p:pic>
    </p:spTree>
    <p:extLst>
      <p:ext uri="{BB962C8B-B14F-4D97-AF65-F5344CB8AC3E}">
        <p14:creationId xmlns:p14="http://schemas.microsoft.com/office/powerpoint/2010/main" val="28048033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a:xfrm>
            <a:off x="838200" y="448811"/>
            <a:ext cx="10515600" cy="1195431"/>
          </a:xfrm>
        </p:spPr>
        <p:txBody>
          <a:bodyPr/>
          <a:lstStyle/>
          <a:p>
            <a:pPr algn="ctr"/>
            <a:r>
              <a:rPr lang="en-US" dirty="0">
                <a:latin typeface="Times New Roman" panose="02020603050405020304" pitchFamily="18" charset="0"/>
                <a:cs typeface="Times New Roman" panose="02020603050405020304" pitchFamily="18" charset="0"/>
              </a:rPr>
              <a:t>“Live Hearings”</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a:xfrm>
            <a:off x="838200" y="1711354"/>
            <a:ext cx="10515600" cy="4697835"/>
          </a:xfrm>
        </p:spPr>
        <p:txBody>
          <a:bodyPr>
            <a:normAutofit/>
          </a:bodyPr>
          <a:lstStyle/>
          <a:p>
            <a:pPr marL="0" indent="0" algn="just">
              <a:buNone/>
            </a:pPr>
            <a:r>
              <a:rPr lang="en-US" b="1" dirty="0">
                <a:solidFill>
                  <a:schemeClr val="tx1"/>
                </a:solidFill>
                <a:latin typeface="Times New Roman" panose="02020603050405020304" pitchFamily="18" charset="0"/>
                <a:cs typeface="Times New Roman" panose="02020603050405020304" pitchFamily="18" charset="0"/>
              </a:rPr>
              <a:t>Question 45: Are all parties required to be physically present in the same location during the live hearing?</a:t>
            </a:r>
          </a:p>
          <a:p>
            <a:pPr marL="0" indent="0" algn="just">
              <a:buNone/>
            </a:pPr>
            <a:endParaRPr lang="en-US" b="1"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dirty="0">
                <a:solidFill>
                  <a:schemeClr val="tx1"/>
                </a:solidFill>
                <a:latin typeface="Times New Roman" panose="02020603050405020304" pitchFamily="18" charset="0"/>
                <a:cs typeface="Times New Roman" panose="02020603050405020304" pitchFamily="18" charset="0"/>
              </a:rPr>
              <a:t>Answer 45: No. The 2020 amendments state that, “at the [school’s] discretion, any or all parties, witnesses, and other participants may appear at the live hearing virtually, with technology enabling participants simultaneously to see and hear each other.” Additionally, the preamble states that even if a school does not regularly hold virtual hearings, any party may request that the entire hearing, including cross-examination, be held virtually, and the school must grant the request.</a:t>
            </a:r>
          </a:p>
        </p:txBody>
      </p:sp>
    </p:spTree>
    <p:extLst>
      <p:ext uri="{BB962C8B-B14F-4D97-AF65-F5344CB8AC3E}">
        <p14:creationId xmlns:p14="http://schemas.microsoft.com/office/powerpoint/2010/main" val="3217945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4BFB1-EA5E-48F0-9869-C2F2D6A75D1E}"/>
              </a:ext>
            </a:extLst>
          </p:cNvPr>
          <p:cNvSpPr>
            <a:spLocks noGrp="1"/>
          </p:cNvSpPr>
          <p:nvPr>
            <p:ph type="title"/>
          </p:nvPr>
        </p:nvSpPr>
        <p:spPr/>
        <p:txBody>
          <a:bodyPr/>
          <a:lstStyle/>
          <a:p>
            <a:pPr algn="ctr"/>
            <a:r>
              <a:rPr lang="en-US" dirty="0">
                <a:latin typeface="Times New Roman" panose="02020603050405020304" pitchFamily="18" charset="0"/>
                <a:ea typeface="Calibri" panose="020F0502020204030204" pitchFamily="34" charset="0"/>
              </a:rPr>
              <a:t>Highlights of LECOM Policies and Procedures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064FB93-4128-4584-AF62-C59CBCA9F2C0}"/>
              </a:ext>
            </a:extLst>
          </p:cNvPr>
          <p:cNvSpPr>
            <a:spLocks noGrp="1"/>
          </p:cNvSpPr>
          <p:nvPr>
            <p:ph idx="1"/>
          </p:nvPr>
        </p:nvSpPr>
        <p:spPr>
          <a:xfrm>
            <a:off x="838200" y="1690687"/>
            <a:ext cx="10515600" cy="4802187"/>
          </a:xfrm>
        </p:spPr>
        <p:txBody>
          <a:bodyPr>
            <a:noAutofit/>
          </a:bodyPr>
          <a:lstStyle/>
          <a:p>
            <a:pPr marL="0" indent="0" algn="just">
              <a:buNone/>
            </a:pPr>
            <a:r>
              <a:rPr lang="en-US" sz="2400" b="1" u="sng" dirty="0">
                <a:solidFill>
                  <a:schemeClr val="tx1"/>
                </a:solidFill>
                <a:latin typeface="Times New Roman" panose="02020603050405020304" pitchFamily="18" charset="0"/>
                <a:cs typeface="Times New Roman" panose="02020603050405020304" pitchFamily="18" charset="0"/>
              </a:rPr>
              <a:t>Definitions </a:t>
            </a:r>
          </a:p>
          <a:p>
            <a:pPr algn="just">
              <a:spcBef>
                <a:spcPts val="600"/>
              </a:spcBef>
            </a:pPr>
            <a:r>
              <a:rPr lang="en-US" sz="2400" b="1" dirty="0">
                <a:solidFill>
                  <a:schemeClr val="tx1"/>
                </a:solidFill>
                <a:latin typeface="Times New Roman" panose="02020603050405020304" pitchFamily="18" charset="0"/>
                <a:cs typeface="Times New Roman" panose="02020603050405020304" pitchFamily="18" charset="0"/>
              </a:rPr>
              <a:t>Sexual Harassment (continued): </a:t>
            </a:r>
            <a:r>
              <a:rPr lang="en-US" sz="2400" dirty="0">
                <a:solidFill>
                  <a:schemeClr val="tx1"/>
                </a:solidFill>
                <a:latin typeface="Times New Roman" panose="02020603050405020304" pitchFamily="18" charset="0"/>
                <a:cs typeface="Times New Roman" panose="02020603050405020304" pitchFamily="18" charset="0"/>
              </a:rPr>
              <a:t>Such conduct will constitute sexual harassment when – </a:t>
            </a:r>
          </a:p>
          <a:p>
            <a:pPr lvl="1" algn="just">
              <a:spcBef>
                <a:spcPts val="600"/>
              </a:spcBef>
            </a:pPr>
            <a:r>
              <a:rPr lang="en-US" dirty="0">
                <a:solidFill>
                  <a:schemeClr val="tx1"/>
                </a:solidFill>
                <a:latin typeface="Times New Roman" panose="02020603050405020304" pitchFamily="18" charset="0"/>
                <a:cs typeface="Times New Roman" panose="02020603050405020304" pitchFamily="18" charset="0"/>
              </a:rPr>
              <a:t>Submission to such conduct is made either explicitly or implicitly a term or condition of an individual's employment or admission to or participation in an academic program or school activity; or</a:t>
            </a:r>
          </a:p>
          <a:p>
            <a:pPr lvl="1" algn="just">
              <a:spcBef>
                <a:spcPts val="600"/>
              </a:spcBef>
            </a:pPr>
            <a:r>
              <a:rPr lang="en-US" dirty="0">
                <a:solidFill>
                  <a:schemeClr val="tx1"/>
                </a:solidFill>
                <a:latin typeface="Times New Roman" panose="02020603050405020304" pitchFamily="18" charset="0"/>
                <a:cs typeface="Times New Roman" panose="02020603050405020304" pitchFamily="18" charset="0"/>
              </a:rPr>
              <a:t>Submission to or rejection of such conduct is used as the basis for decisions affecting an individual's employment status or academic standing; or</a:t>
            </a:r>
          </a:p>
          <a:p>
            <a:pPr lvl="1" algn="just">
              <a:spcBef>
                <a:spcPts val="600"/>
              </a:spcBef>
            </a:pPr>
            <a:r>
              <a:rPr lang="en-US" dirty="0">
                <a:solidFill>
                  <a:schemeClr val="tx1"/>
                </a:solidFill>
                <a:latin typeface="Times New Roman" panose="02020603050405020304" pitchFamily="18" charset="0"/>
                <a:cs typeface="Times New Roman" panose="02020603050405020304" pitchFamily="18" charset="0"/>
              </a:rPr>
              <a:t>Such conduct has the purpose or effect of unreasonably interfering with an individual's performance on the job or in the academic program; or</a:t>
            </a:r>
          </a:p>
          <a:p>
            <a:pPr lvl="1" algn="just">
              <a:spcBef>
                <a:spcPts val="600"/>
              </a:spcBef>
            </a:pPr>
            <a:r>
              <a:rPr lang="en-US" dirty="0">
                <a:solidFill>
                  <a:schemeClr val="tx1"/>
                </a:solidFill>
                <a:latin typeface="Times New Roman" panose="02020603050405020304" pitchFamily="18" charset="0"/>
                <a:cs typeface="Times New Roman" panose="02020603050405020304" pitchFamily="18" charset="0"/>
              </a:rPr>
              <a:t>Such conduct has the purpose or effect of creating an intimidating or hostile work or educational environment for an individual or group of individuals</a:t>
            </a:r>
          </a:p>
          <a:p>
            <a:pPr marL="0" indent="0" algn="just">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93144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“Live Hearings”</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p:txBody>
          <a:bodyPr>
            <a:normAutofit/>
          </a:bodyPr>
          <a:lstStyle/>
          <a:p>
            <a:pPr marL="0" indent="0" algn="just">
              <a:buNone/>
            </a:pPr>
            <a:r>
              <a:rPr lang="en-US" b="1" dirty="0">
                <a:solidFill>
                  <a:schemeClr val="tx1"/>
                </a:solidFill>
                <a:latin typeface="Times New Roman" panose="02020603050405020304" pitchFamily="18" charset="0"/>
                <a:cs typeface="Times New Roman" panose="02020603050405020304" pitchFamily="18" charset="0"/>
              </a:rPr>
              <a:t>Question 46: Is a school permitted to limit the questions that may be asked by each party of the other party or witnesses?</a:t>
            </a:r>
          </a:p>
          <a:p>
            <a:pPr marL="0" indent="0" algn="just">
              <a:buNone/>
            </a:pPr>
            <a:endParaRPr lang="en-US" b="1"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dirty="0">
                <a:solidFill>
                  <a:schemeClr val="tx1"/>
                </a:solidFill>
                <a:latin typeface="Times New Roman" panose="02020603050405020304" pitchFamily="18" charset="0"/>
                <a:cs typeface="Times New Roman" panose="02020603050405020304" pitchFamily="18" charset="0"/>
              </a:rPr>
              <a:t>Answer 46: Yes, and in fact the 2020 amendments require certain limitations, whether in a hearing or as part of an exchange of written questions at the elementary and secondary school level. </a:t>
            </a:r>
          </a:p>
        </p:txBody>
      </p:sp>
    </p:spTree>
    <p:extLst>
      <p:ext uri="{BB962C8B-B14F-4D97-AF65-F5344CB8AC3E}">
        <p14:creationId xmlns:p14="http://schemas.microsoft.com/office/powerpoint/2010/main" val="988676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“Live Hearings”</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p:txBody>
          <a:bodyPr/>
          <a:lstStyle/>
          <a:p>
            <a:pPr marL="0" indent="0" algn="just">
              <a:buNone/>
            </a:pPr>
            <a:r>
              <a:rPr lang="en-US" dirty="0">
                <a:solidFill>
                  <a:schemeClr val="tx1"/>
                </a:solidFill>
                <a:latin typeface="Times New Roman" panose="02020603050405020304" pitchFamily="18" charset="0"/>
                <a:cs typeface="Times New Roman" panose="02020603050405020304" pitchFamily="18" charset="0"/>
              </a:rPr>
              <a:t>Questions must be relevant. More specifically, the 2020 amendments state that questions about the complainant’s prior sexual behavior are not relevant, subject to certain limitations. The preamble states that any school may exclude as not relevant questions that are duplicative or repetitive. For more information regarding other limitations on questioning, see Question 48. </a:t>
            </a:r>
          </a:p>
        </p:txBody>
      </p:sp>
      <p:pic>
        <p:nvPicPr>
          <p:cNvPr id="4" name="Picture 3">
            <a:extLst>
              <a:ext uri="{FF2B5EF4-FFF2-40B4-BE49-F238E27FC236}">
                <a16:creationId xmlns:a16="http://schemas.microsoft.com/office/drawing/2014/main" id="{6860AA8E-83B5-44E1-A63A-CF9822B8CA2D}"/>
              </a:ext>
            </a:extLst>
          </p:cNvPr>
          <p:cNvPicPr>
            <a:picLocks noChangeAspect="1"/>
          </p:cNvPicPr>
          <p:nvPr/>
        </p:nvPicPr>
        <p:blipFill>
          <a:blip r:embed="rId2"/>
          <a:stretch>
            <a:fillRect/>
          </a:stretch>
        </p:blipFill>
        <p:spPr>
          <a:xfrm>
            <a:off x="4215729" y="4231171"/>
            <a:ext cx="4450097" cy="2421037"/>
          </a:xfrm>
          <a:prstGeom prst="rect">
            <a:avLst/>
          </a:prstGeom>
        </p:spPr>
      </p:pic>
    </p:spTree>
    <p:extLst>
      <p:ext uri="{BB962C8B-B14F-4D97-AF65-F5344CB8AC3E}">
        <p14:creationId xmlns:p14="http://schemas.microsoft.com/office/powerpoint/2010/main" val="21508420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a:xfrm>
            <a:off x="838200" y="365126"/>
            <a:ext cx="10515600" cy="1195226"/>
          </a:xfrm>
        </p:spPr>
        <p:txBody>
          <a:bodyPr/>
          <a:lstStyle/>
          <a:p>
            <a:pPr algn="ctr"/>
            <a:r>
              <a:rPr lang="en-US" dirty="0">
                <a:latin typeface="Times New Roman" panose="02020603050405020304" pitchFamily="18" charset="0"/>
                <a:cs typeface="Times New Roman" panose="02020603050405020304" pitchFamily="18" charset="0"/>
              </a:rPr>
              <a:t>“Live Hearings”</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a:xfrm>
            <a:off x="838200" y="1644242"/>
            <a:ext cx="10515600" cy="4966283"/>
          </a:xfrm>
        </p:spPr>
        <p:txBody>
          <a:bodyPr>
            <a:normAutofit/>
          </a:bodyPr>
          <a:lstStyle/>
          <a:p>
            <a:pPr marL="0" indent="0">
              <a:buNone/>
            </a:pPr>
            <a:r>
              <a:rPr lang="en-US" b="1" dirty="0">
                <a:solidFill>
                  <a:schemeClr val="tx1"/>
                </a:solidFill>
                <a:latin typeface="Times New Roman" panose="02020603050405020304" pitchFamily="18" charset="0"/>
                <a:cs typeface="Times New Roman" panose="02020603050405020304" pitchFamily="18" charset="0"/>
              </a:rPr>
              <a:t>Question 47: Are questions and evidence about the complainant’s sexual history relevant?</a:t>
            </a:r>
          </a:p>
          <a:p>
            <a:pPr marL="0" indent="0">
              <a:buNone/>
            </a:pPr>
            <a:endParaRPr lang="en-US" b="1"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dirty="0">
                <a:solidFill>
                  <a:schemeClr val="tx1"/>
                </a:solidFill>
                <a:latin typeface="Times New Roman" panose="02020603050405020304" pitchFamily="18" charset="0"/>
                <a:cs typeface="Times New Roman" panose="02020603050405020304" pitchFamily="18" charset="0"/>
              </a:rPr>
              <a:t>Answer 47: The 2020 amendments state that “questions and evidence about the complainant’s sexual predisposition or prior sexual behavior are not relevant, unless such questions and evidence about the complainant’s prior sexual behavior are offered to prove that someone other than the respondent committed the conduct alleged” or the “questions and evidence concern specific incidents of the complainant’s prior sexual behavior with respect to the respondent and are offered to prove consent.”</a:t>
            </a:r>
          </a:p>
        </p:txBody>
      </p:sp>
    </p:spTree>
    <p:extLst>
      <p:ext uri="{BB962C8B-B14F-4D97-AF65-F5344CB8AC3E}">
        <p14:creationId xmlns:p14="http://schemas.microsoft.com/office/powerpoint/2010/main" val="30749046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a:xfrm>
            <a:off x="838200" y="365125"/>
            <a:ext cx="10515600" cy="951947"/>
          </a:xfrm>
        </p:spPr>
        <p:txBody>
          <a:bodyPr/>
          <a:lstStyle/>
          <a:p>
            <a:pPr algn="ctr"/>
            <a:r>
              <a:rPr lang="en-US" dirty="0">
                <a:latin typeface="Times New Roman" panose="02020603050405020304" pitchFamily="18" charset="0"/>
                <a:cs typeface="Times New Roman" panose="02020603050405020304" pitchFamily="18" charset="0"/>
              </a:rPr>
              <a:t>“Standard of Proof”</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a:xfrm>
            <a:off x="838200" y="1317072"/>
            <a:ext cx="10515600" cy="5175803"/>
          </a:xfrm>
        </p:spPr>
        <p:txBody>
          <a:bodyPr>
            <a:normAutofit lnSpcReduction="10000"/>
          </a:bodyPr>
          <a:lstStyle/>
          <a:p>
            <a:pPr marL="0" indent="0" algn="just">
              <a:buNone/>
            </a:pPr>
            <a:r>
              <a:rPr lang="en-US" b="1" dirty="0">
                <a:solidFill>
                  <a:schemeClr val="tx1"/>
                </a:solidFill>
                <a:latin typeface="Times New Roman" panose="02020603050405020304" pitchFamily="18" charset="0"/>
                <a:cs typeface="Times New Roman" panose="02020603050405020304" pitchFamily="18" charset="0"/>
              </a:rPr>
              <a:t>Question 56: What standard of proof must a school use when deciding whether a respondent is responsible for committing sexual harassment?</a:t>
            </a:r>
          </a:p>
          <a:p>
            <a:pPr marL="0" indent="0" algn="just">
              <a:buNone/>
            </a:pP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dirty="0">
                <a:solidFill>
                  <a:schemeClr val="tx1"/>
                </a:solidFill>
                <a:latin typeface="Times New Roman" panose="02020603050405020304" pitchFamily="18" charset="0"/>
                <a:cs typeface="Times New Roman" panose="02020603050405020304" pitchFamily="18" charset="0"/>
              </a:rPr>
              <a:t>Answer 56: Under the 2020 amendments, a school’s grievance process must state whether the standard of evidence or proof to be used to determine responsibility is the preponderance-of-the-evidence standard or the clear-and-convincing-evidence standard. The preamble explains that the preponderance-of-the-evidence standard means the decision-maker must determine whether alleged facts are more likely than not to be true. It also explains that the clear-and-convincing-evidence standard means the decision-maker must determine whether it is “highly probable” that the alleged facts are true.</a:t>
            </a:r>
          </a:p>
        </p:txBody>
      </p:sp>
    </p:spTree>
    <p:extLst>
      <p:ext uri="{BB962C8B-B14F-4D97-AF65-F5344CB8AC3E}">
        <p14:creationId xmlns:p14="http://schemas.microsoft.com/office/powerpoint/2010/main" val="25758477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“Standard of Proof”</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a:xfrm>
            <a:off x="838200" y="1786855"/>
            <a:ext cx="10515600" cy="1543574"/>
          </a:xfrm>
        </p:spPr>
        <p:txBody>
          <a:bodyPr>
            <a:normAutofit/>
          </a:bodyPr>
          <a:lstStyle/>
          <a:p>
            <a:pPr marL="0" indent="0" algn="just">
              <a:buNone/>
            </a:pPr>
            <a:r>
              <a:rPr lang="en-US" b="1" dirty="0">
                <a:solidFill>
                  <a:schemeClr val="tx1"/>
                </a:solidFill>
                <a:latin typeface="Times New Roman" panose="02020603050405020304" pitchFamily="18" charset="0"/>
                <a:cs typeface="Times New Roman" panose="02020603050405020304" pitchFamily="18" charset="0"/>
              </a:rPr>
              <a:t>Question 57: May a school use a different standard of proof for formal complaints of sexual harassment involving students and employees?</a:t>
            </a:r>
          </a:p>
        </p:txBody>
      </p:sp>
      <p:pic>
        <p:nvPicPr>
          <p:cNvPr id="4" name="Picture 3">
            <a:extLst>
              <a:ext uri="{FF2B5EF4-FFF2-40B4-BE49-F238E27FC236}">
                <a16:creationId xmlns:a16="http://schemas.microsoft.com/office/drawing/2014/main" id="{C293F9DD-D899-423B-A4A2-94FEA5ED226F}"/>
              </a:ext>
            </a:extLst>
          </p:cNvPr>
          <p:cNvPicPr>
            <a:picLocks noChangeAspect="1"/>
          </p:cNvPicPr>
          <p:nvPr/>
        </p:nvPicPr>
        <p:blipFill>
          <a:blip r:embed="rId2"/>
          <a:stretch>
            <a:fillRect/>
          </a:stretch>
        </p:blipFill>
        <p:spPr>
          <a:xfrm>
            <a:off x="628825" y="3241682"/>
            <a:ext cx="4874353" cy="3251193"/>
          </a:xfrm>
          <a:prstGeom prst="rect">
            <a:avLst/>
          </a:prstGeom>
        </p:spPr>
      </p:pic>
      <p:pic>
        <p:nvPicPr>
          <p:cNvPr id="5" name="Picture 4">
            <a:extLst>
              <a:ext uri="{FF2B5EF4-FFF2-40B4-BE49-F238E27FC236}">
                <a16:creationId xmlns:a16="http://schemas.microsoft.com/office/drawing/2014/main" id="{27ACCE7A-6B94-4CF2-9317-9FC5CCA3D1C5}"/>
              </a:ext>
            </a:extLst>
          </p:cNvPr>
          <p:cNvPicPr>
            <a:picLocks noChangeAspect="1"/>
          </p:cNvPicPr>
          <p:nvPr/>
        </p:nvPicPr>
        <p:blipFill>
          <a:blip r:embed="rId3"/>
          <a:stretch>
            <a:fillRect/>
          </a:stretch>
        </p:blipFill>
        <p:spPr>
          <a:xfrm>
            <a:off x="6094826" y="2919369"/>
            <a:ext cx="5615130" cy="2947943"/>
          </a:xfrm>
          <a:prstGeom prst="rect">
            <a:avLst/>
          </a:prstGeom>
        </p:spPr>
      </p:pic>
    </p:spTree>
    <p:extLst>
      <p:ext uri="{BB962C8B-B14F-4D97-AF65-F5344CB8AC3E}">
        <p14:creationId xmlns:p14="http://schemas.microsoft.com/office/powerpoint/2010/main" val="11775077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“Standard of Proof”</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p:txBody>
          <a:bodyPr>
            <a:normAutofit/>
          </a:bodyPr>
          <a:lstStyle/>
          <a:p>
            <a:pPr marL="0" indent="0" algn="just">
              <a:buNone/>
            </a:pPr>
            <a:r>
              <a:rPr lang="en-US" dirty="0">
                <a:solidFill>
                  <a:schemeClr val="tx1"/>
                </a:solidFill>
                <a:latin typeface="Times New Roman" panose="02020603050405020304" pitchFamily="18" charset="0"/>
                <a:cs typeface="Times New Roman" panose="02020603050405020304" pitchFamily="18" charset="0"/>
              </a:rPr>
              <a:t>Answer 57: No. Regardless of which standard of proof is used, a school must apply the same standard of proof to all formal complaints of sexual harassment made by a student, employee, or faculty member. The preamble explains that if a school has a collective bargaining agreement in place that requires the school to use the clear-and-convincing standard for sexual harassment investigations involving employees, it is required under the 2020 amendments to use only the clear-and-convincing standard for sexual harassment investigations involving students as well. In those cases, the preamble indicates that the school may work cooperatively with its employee unions to renegotiate the standard of proof used in employee sexual harassment investigations.</a:t>
            </a:r>
          </a:p>
        </p:txBody>
      </p:sp>
    </p:spTree>
    <p:extLst>
      <p:ext uri="{BB962C8B-B14F-4D97-AF65-F5344CB8AC3E}">
        <p14:creationId xmlns:p14="http://schemas.microsoft.com/office/powerpoint/2010/main" val="12315990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“Informal Resolution”</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p:txBody>
          <a:bodyPr>
            <a:normAutofit/>
          </a:bodyPr>
          <a:lstStyle/>
          <a:p>
            <a:pPr marL="0" indent="0" algn="just">
              <a:buNone/>
            </a:pPr>
            <a:r>
              <a:rPr lang="en-US" b="1" dirty="0">
                <a:solidFill>
                  <a:schemeClr val="tx1"/>
                </a:solidFill>
                <a:latin typeface="Times New Roman" panose="02020603050405020304" pitchFamily="18" charset="0"/>
                <a:cs typeface="Times New Roman" panose="02020603050405020304" pitchFamily="18" charset="0"/>
              </a:rPr>
              <a:t>Question 58: May a school offer an informal resolution process, including restorative justice or mediation, as a way to resolve a sexual harassment complaint?</a:t>
            </a:r>
          </a:p>
          <a:p>
            <a:pPr marL="0" indent="0" algn="just">
              <a:buNone/>
            </a:pP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dirty="0">
                <a:solidFill>
                  <a:schemeClr val="tx1"/>
                </a:solidFill>
                <a:latin typeface="Times New Roman" panose="02020603050405020304" pitchFamily="18" charset="0"/>
                <a:cs typeface="Times New Roman" panose="02020603050405020304" pitchFamily="18" charset="0"/>
              </a:rPr>
              <a:t>Answer 58: Yes. The 2020 amendments state that a school is not required to offer an informal resolution process but may facilitate an informal resolution process at any time prior to reaching a determination regarding responsibility, subject to certain conditions. A school is not permitted to offer or facilitate an informal resolution process to resolve allegations that an employee sexually harassed a student.</a:t>
            </a:r>
          </a:p>
        </p:txBody>
      </p:sp>
    </p:spTree>
    <p:extLst>
      <p:ext uri="{BB962C8B-B14F-4D97-AF65-F5344CB8AC3E}">
        <p14:creationId xmlns:p14="http://schemas.microsoft.com/office/powerpoint/2010/main" val="19213308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a:xfrm>
            <a:off x="838200" y="298014"/>
            <a:ext cx="10515600" cy="826112"/>
          </a:xfrm>
        </p:spPr>
        <p:txBody>
          <a:bodyPr/>
          <a:lstStyle/>
          <a:p>
            <a:pPr algn="ctr"/>
            <a:r>
              <a:rPr lang="en-US" dirty="0">
                <a:latin typeface="Times New Roman" panose="02020603050405020304" pitchFamily="18" charset="0"/>
                <a:cs typeface="Times New Roman" panose="02020603050405020304" pitchFamily="18" charset="0"/>
              </a:rPr>
              <a:t>“Informal Resolution”</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a:xfrm>
            <a:off x="838200" y="1124126"/>
            <a:ext cx="10515600" cy="5570289"/>
          </a:xfrm>
        </p:spPr>
        <p:txBody>
          <a:bodyPr>
            <a:normAutofit/>
          </a:bodyPr>
          <a:lstStyle/>
          <a:p>
            <a:pPr marL="0" indent="0" algn="just">
              <a:buNone/>
            </a:pPr>
            <a:r>
              <a:rPr lang="en-US" b="1" dirty="0">
                <a:solidFill>
                  <a:schemeClr val="tx1"/>
                </a:solidFill>
                <a:latin typeface="Times New Roman" panose="02020603050405020304" pitchFamily="18" charset="0"/>
                <a:cs typeface="Times New Roman" panose="02020603050405020304" pitchFamily="18" charset="0"/>
              </a:rPr>
              <a:t>Question 59: If a school chooses to offer an informal resolution process, are there any requirements under Title IX?</a:t>
            </a:r>
          </a:p>
          <a:p>
            <a:pPr marL="0" indent="0" algn="just">
              <a:buNone/>
            </a:pP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dirty="0">
                <a:solidFill>
                  <a:schemeClr val="tx1"/>
                </a:solidFill>
                <a:latin typeface="Times New Roman" panose="02020603050405020304" pitchFamily="18" charset="0"/>
                <a:cs typeface="Times New Roman" panose="02020603050405020304" pitchFamily="18" charset="0"/>
              </a:rPr>
              <a:t>Answer 59: Yes. If a school chooses to offer an informal process, the 2020 amendments require that the school obtains the complainant’s and the respondent’s voluntary, written consent before using any kind of “informal resolution” process, such as mediation or restorative justice. With the parties’ consent, schools have the freedom to allow the parties to choose an informal resolution mechanism that best suits their needs.198 If those needs change, however, the 2020 amendments also make clear that either party may withdraw from the informal resolution process and resume the formal grievance process at any time prior to agreeing to a resolution.</a:t>
            </a:r>
          </a:p>
        </p:txBody>
      </p:sp>
    </p:spTree>
    <p:extLst>
      <p:ext uri="{BB962C8B-B14F-4D97-AF65-F5344CB8AC3E}">
        <p14:creationId xmlns:p14="http://schemas.microsoft.com/office/powerpoint/2010/main" val="15682481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DA4D24-7E29-4822-8472-FABDAC03A779}"/>
              </a:ext>
            </a:extLst>
          </p:cNvPr>
          <p:cNvPicPr>
            <a:picLocks noChangeAspect="1"/>
          </p:cNvPicPr>
          <p:nvPr/>
        </p:nvPicPr>
        <p:blipFill>
          <a:blip r:embed="rId2">
            <a:alphaModFix amt="20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0267C8C-5D1F-4C7C-A7DE-FBDC5E76DE4B}"/>
              </a:ext>
            </a:extLst>
          </p:cNvPr>
          <p:cNvSpPr>
            <a:spLocks noGrp="1"/>
          </p:cNvSpPr>
          <p:nvPr>
            <p:ph type="title"/>
          </p:nvPr>
        </p:nvSpPr>
        <p:spPr>
          <a:xfrm>
            <a:off x="838200" y="1866947"/>
            <a:ext cx="10515600" cy="1928812"/>
          </a:xfrm>
        </p:spPr>
        <p:txBody>
          <a:bodyPr/>
          <a:lstStyle/>
          <a:p>
            <a:pPr algn="ctr"/>
            <a:r>
              <a:rPr lang="en-US" sz="8800" b="1" dirty="0">
                <a:latin typeface="Times New Roman" panose="02020603050405020304" pitchFamily="18" charset="0"/>
                <a:cs typeface="Times New Roman" panose="02020603050405020304" pitchFamily="18" charset="0"/>
              </a:rPr>
              <a:t>QUESTIONS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7734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FB19-2118-4D93-AD41-46E29E81317D}"/>
              </a:ext>
            </a:extLst>
          </p:cNvPr>
          <p:cNvSpPr>
            <a:spLocks noGrp="1"/>
          </p:cNvSpPr>
          <p:nvPr>
            <p:ph type="title"/>
          </p:nvPr>
        </p:nvSpPr>
        <p:spPr/>
        <p:txBody>
          <a:bodyPr>
            <a:normAutofit/>
          </a:bodyPr>
          <a:lstStyle/>
          <a:p>
            <a:pPr algn="ctr"/>
            <a:r>
              <a:rPr lang="en-US" sz="6000" dirty="0">
                <a:solidFill>
                  <a:srgbClr val="3F5E75"/>
                </a:solidFill>
                <a:latin typeface="Times New Roman" panose="02020603050405020304" pitchFamily="18" charset="0"/>
                <a:cs typeface="Times New Roman" panose="02020603050405020304" pitchFamily="18" charset="0"/>
              </a:rPr>
              <a:t>THANK YOU!</a:t>
            </a:r>
          </a:p>
        </p:txBody>
      </p:sp>
      <p:sp>
        <p:nvSpPr>
          <p:cNvPr id="3" name="Content Placeholder 2">
            <a:extLst>
              <a:ext uri="{FF2B5EF4-FFF2-40B4-BE49-F238E27FC236}">
                <a16:creationId xmlns:a16="http://schemas.microsoft.com/office/drawing/2014/main" id="{AD10D6D1-972B-4B57-B503-9C5310E941F7}"/>
              </a:ext>
            </a:extLst>
          </p:cNvPr>
          <p:cNvSpPr>
            <a:spLocks noGrp="1"/>
          </p:cNvSpPr>
          <p:nvPr>
            <p:ph idx="1"/>
          </p:nvPr>
        </p:nvSpPr>
        <p:spPr>
          <a:xfrm>
            <a:off x="838200" y="2915515"/>
            <a:ext cx="3701249" cy="1689932"/>
          </a:xfrm>
        </p:spPr>
        <p:txBody>
          <a:bodyPr>
            <a:normAutofit/>
          </a:bodyPr>
          <a:lstStyle/>
          <a:p>
            <a:pPr marL="0" indent="0" algn="ctr">
              <a:buNone/>
            </a:pPr>
            <a:r>
              <a:rPr lang="en-US" sz="2000" dirty="0">
                <a:solidFill>
                  <a:srgbClr val="3F5E75"/>
                </a:solidFill>
                <a:latin typeface="Times New Roman" panose="02020603050405020304" pitchFamily="18" charset="0"/>
                <a:cs typeface="Times New Roman" panose="02020603050405020304" pitchFamily="18" charset="0"/>
              </a:rPr>
              <a:t>Theresa Gallion</a:t>
            </a:r>
          </a:p>
          <a:p>
            <a:pPr marL="0" indent="0" algn="ctr">
              <a:buNone/>
            </a:pPr>
            <a:r>
              <a:rPr lang="en-US" sz="2000" dirty="0">
                <a:solidFill>
                  <a:srgbClr val="3F5E75"/>
                </a:solidFill>
                <a:latin typeface="Times New Roman" panose="02020603050405020304" pitchFamily="18" charset="0"/>
                <a:cs typeface="Times New Roman" panose="02020603050405020304" pitchFamily="18" charset="0"/>
              </a:rPr>
              <a:t>1607 West Avenue </a:t>
            </a:r>
          </a:p>
          <a:p>
            <a:pPr marL="0" indent="0" algn="ctr">
              <a:buNone/>
            </a:pPr>
            <a:r>
              <a:rPr lang="en-US" sz="2000" dirty="0">
                <a:solidFill>
                  <a:srgbClr val="3F5E75"/>
                </a:solidFill>
                <a:latin typeface="Times New Roman" panose="02020603050405020304" pitchFamily="18" charset="0"/>
                <a:cs typeface="Times New Roman" panose="02020603050405020304" pitchFamily="18" charset="0"/>
              </a:rPr>
              <a:t>Austin, TX 78701</a:t>
            </a:r>
          </a:p>
          <a:p>
            <a:pPr marL="0" indent="0" algn="ctr">
              <a:buNone/>
            </a:pPr>
            <a:r>
              <a:rPr lang="en-US" sz="2000" dirty="0">
                <a:solidFill>
                  <a:srgbClr val="3F5E75"/>
                </a:solidFill>
                <a:latin typeface="Times New Roman" panose="02020603050405020304" pitchFamily="18" charset="0"/>
                <a:cs typeface="Times New Roman" panose="02020603050405020304" pitchFamily="18" charset="0"/>
              </a:rPr>
              <a:t>tgallion@cornellsmith.com</a:t>
            </a:r>
          </a:p>
        </p:txBody>
      </p:sp>
      <p:pic>
        <p:nvPicPr>
          <p:cNvPr id="4" name="Picture 3">
            <a:extLst>
              <a:ext uri="{FF2B5EF4-FFF2-40B4-BE49-F238E27FC236}">
                <a16:creationId xmlns:a16="http://schemas.microsoft.com/office/drawing/2014/main" id="{B95693C7-5F92-44B9-BB52-75F5185C4F57}"/>
              </a:ext>
            </a:extLst>
          </p:cNvPr>
          <p:cNvPicPr>
            <a:picLocks noChangeAspect="1"/>
          </p:cNvPicPr>
          <p:nvPr/>
        </p:nvPicPr>
        <p:blipFill>
          <a:blip r:embed="rId2"/>
          <a:stretch>
            <a:fillRect/>
          </a:stretch>
        </p:blipFill>
        <p:spPr>
          <a:xfrm>
            <a:off x="4539449" y="1898460"/>
            <a:ext cx="5598405" cy="3964189"/>
          </a:xfrm>
          <a:prstGeom prst="rect">
            <a:avLst/>
          </a:prstGeom>
        </p:spPr>
      </p:pic>
    </p:spTree>
    <p:extLst>
      <p:ext uri="{BB962C8B-B14F-4D97-AF65-F5344CB8AC3E}">
        <p14:creationId xmlns:p14="http://schemas.microsoft.com/office/powerpoint/2010/main" val="2957705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4BFB1-EA5E-48F0-9869-C2F2D6A75D1E}"/>
              </a:ext>
            </a:extLst>
          </p:cNvPr>
          <p:cNvSpPr>
            <a:spLocks noGrp="1"/>
          </p:cNvSpPr>
          <p:nvPr>
            <p:ph type="title"/>
          </p:nvPr>
        </p:nvSpPr>
        <p:spPr/>
        <p:txBody>
          <a:bodyPr/>
          <a:lstStyle/>
          <a:p>
            <a:pPr algn="ctr"/>
            <a:r>
              <a:rPr lang="en-US" dirty="0">
                <a:latin typeface="Times New Roman" panose="02020603050405020304" pitchFamily="18" charset="0"/>
                <a:ea typeface="Calibri" panose="020F0502020204030204" pitchFamily="34" charset="0"/>
              </a:rPr>
              <a:t>Highlights of LECOM Policies and Procedures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064FB93-4128-4584-AF62-C59CBCA9F2C0}"/>
              </a:ext>
            </a:extLst>
          </p:cNvPr>
          <p:cNvSpPr>
            <a:spLocks noGrp="1"/>
          </p:cNvSpPr>
          <p:nvPr>
            <p:ph idx="1"/>
          </p:nvPr>
        </p:nvSpPr>
        <p:spPr>
          <a:xfrm>
            <a:off x="838200" y="1690688"/>
            <a:ext cx="10515600" cy="4351338"/>
          </a:xfrm>
        </p:spPr>
        <p:txBody>
          <a:bodyPr>
            <a:normAutofit/>
          </a:bodyPr>
          <a:lstStyle/>
          <a:p>
            <a:pPr marL="0" indent="0" algn="just">
              <a:buNone/>
            </a:pPr>
            <a:r>
              <a:rPr lang="en-US" sz="2400" b="1" u="sng" dirty="0">
                <a:solidFill>
                  <a:schemeClr val="tx1"/>
                </a:solidFill>
                <a:latin typeface="Times New Roman" panose="02020603050405020304" pitchFamily="18" charset="0"/>
                <a:cs typeface="Times New Roman" panose="02020603050405020304" pitchFamily="18" charset="0"/>
              </a:rPr>
              <a:t>Definitions </a:t>
            </a:r>
          </a:p>
          <a:p>
            <a:pPr algn="just"/>
            <a:r>
              <a:rPr lang="en-US" sz="2400" b="1" dirty="0">
                <a:solidFill>
                  <a:schemeClr val="tx1"/>
                </a:solidFill>
                <a:latin typeface="Times New Roman" panose="02020603050405020304" pitchFamily="18" charset="0"/>
                <a:cs typeface="Times New Roman" panose="02020603050405020304" pitchFamily="18" charset="0"/>
              </a:rPr>
              <a:t>Sexual Misconduct: </a:t>
            </a:r>
            <a:r>
              <a:rPr lang="en-US" sz="2400" dirty="0">
                <a:solidFill>
                  <a:schemeClr val="tx1"/>
                </a:solidFill>
                <a:latin typeface="Times New Roman" panose="02020603050405020304" pitchFamily="18" charset="0"/>
                <a:cs typeface="Times New Roman" panose="02020603050405020304" pitchFamily="18" charset="0"/>
              </a:rPr>
              <a:t>Sexual misconduct is a broad term encompassing sexual harassment, sexual assault, and any other non-consensual behavior of a sexual nature that is committed by force or intimidation, or that is otherwise unwelcome. Sexual misconduct may vary in its severity and consists of a range of behavior or attempted behavior.</a:t>
            </a:r>
          </a:p>
          <a:p>
            <a:pPr algn="just"/>
            <a:r>
              <a:rPr lang="en-US" sz="2400" b="1" dirty="0">
                <a:solidFill>
                  <a:schemeClr val="tx1"/>
                </a:solidFill>
                <a:latin typeface="Times New Roman" panose="02020603050405020304" pitchFamily="18" charset="0"/>
                <a:cs typeface="Times New Roman" panose="02020603050405020304" pitchFamily="18" charset="0"/>
              </a:rPr>
              <a:t>Stalking: </a:t>
            </a:r>
            <a:r>
              <a:rPr lang="en-US" sz="2400" dirty="0">
                <a:solidFill>
                  <a:schemeClr val="tx1"/>
                </a:solidFill>
                <a:latin typeface="Times New Roman" panose="02020603050405020304" pitchFamily="18" charset="0"/>
                <a:cs typeface="Times New Roman" panose="02020603050405020304" pitchFamily="18" charset="0"/>
              </a:rPr>
              <a:t>Stalking is a pattern of repeated and unwanted attention, harassment, or any other course of conduct directed at a specific person that would cause a reasonable person to fear. </a:t>
            </a:r>
          </a:p>
          <a:p>
            <a:pPr marL="0" indent="0" algn="just">
              <a:buNone/>
            </a:pPr>
            <a:endParaRPr lang="en-US" sz="2400"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0743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4BFB1-EA5E-48F0-9869-C2F2D6A75D1E}"/>
              </a:ext>
            </a:extLst>
          </p:cNvPr>
          <p:cNvSpPr>
            <a:spLocks noGrp="1"/>
          </p:cNvSpPr>
          <p:nvPr>
            <p:ph type="title"/>
          </p:nvPr>
        </p:nvSpPr>
        <p:spPr>
          <a:xfrm>
            <a:off x="838200" y="365125"/>
            <a:ext cx="10515600" cy="1099691"/>
          </a:xfrm>
        </p:spPr>
        <p:txBody>
          <a:bodyPr/>
          <a:lstStyle/>
          <a:p>
            <a:pPr algn="ctr"/>
            <a:r>
              <a:rPr lang="en-US" dirty="0">
                <a:latin typeface="Times New Roman" panose="02020603050405020304" pitchFamily="18" charset="0"/>
                <a:ea typeface="Calibri" panose="020F0502020204030204" pitchFamily="34" charset="0"/>
              </a:rPr>
              <a:t>Highlights of LECOM Policies and Procedures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064FB93-4128-4584-AF62-C59CBCA9F2C0}"/>
              </a:ext>
            </a:extLst>
          </p:cNvPr>
          <p:cNvSpPr>
            <a:spLocks noGrp="1"/>
          </p:cNvSpPr>
          <p:nvPr>
            <p:ph idx="1"/>
          </p:nvPr>
        </p:nvSpPr>
        <p:spPr>
          <a:xfrm>
            <a:off x="838200" y="1322772"/>
            <a:ext cx="10515600" cy="5344357"/>
          </a:xfrm>
        </p:spPr>
        <p:txBody>
          <a:bodyPr>
            <a:noAutofit/>
          </a:bodyPr>
          <a:lstStyle/>
          <a:p>
            <a:pPr marL="0" indent="0" algn="just">
              <a:buNone/>
            </a:pPr>
            <a:r>
              <a:rPr lang="en-US" sz="2000" b="1" u="sng" dirty="0">
                <a:solidFill>
                  <a:schemeClr val="tx1"/>
                </a:solidFill>
                <a:latin typeface="Times New Roman" panose="02020603050405020304" pitchFamily="18" charset="0"/>
                <a:cs typeface="Times New Roman" panose="02020603050405020304" pitchFamily="18" charset="0"/>
              </a:rPr>
              <a:t>Definitions </a:t>
            </a:r>
          </a:p>
          <a:p>
            <a:pPr algn="just"/>
            <a:r>
              <a:rPr lang="en-US" sz="2000" b="1" dirty="0">
                <a:solidFill>
                  <a:schemeClr val="tx1"/>
                </a:solidFill>
                <a:latin typeface="Times New Roman" panose="02020603050405020304" pitchFamily="18" charset="0"/>
                <a:cs typeface="Times New Roman" panose="02020603050405020304" pitchFamily="18" charset="0"/>
              </a:rPr>
              <a:t>Stalking (continued): </a:t>
            </a:r>
            <a:r>
              <a:rPr lang="en-US" sz="2000" dirty="0">
                <a:solidFill>
                  <a:schemeClr val="tx1"/>
                </a:solidFill>
                <a:latin typeface="Times New Roman" panose="02020603050405020304" pitchFamily="18" charset="0"/>
                <a:cs typeface="Times New Roman" panose="02020603050405020304" pitchFamily="18" charset="0"/>
              </a:rPr>
              <a:t>Examples of stalking actions include, but are not limited to – </a:t>
            </a:r>
          </a:p>
          <a:p>
            <a:pPr lvl="1" algn="just"/>
            <a:r>
              <a:rPr lang="en-US" sz="2000" dirty="0">
                <a:solidFill>
                  <a:schemeClr val="tx1"/>
                </a:solidFill>
                <a:latin typeface="Times New Roman" panose="02020603050405020304" pitchFamily="18" charset="0"/>
                <a:cs typeface="Times New Roman" panose="02020603050405020304" pitchFamily="18" charset="0"/>
              </a:rPr>
              <a:t>Repeated, unwanted, intrusive, and frightening communications from the perpetrator by phone, mail, email, text, social media, and/or other means;</a:t>
            </a:r>
          </a:p>
          <a:p>
            <a:pPr lvl="1" algn="just"/>
            <a:r>
              <a:rPr lang="en-US" sz="2000" dirty="0">
                <a:solidFill>
                  <a:schemeClr val="tx1"/>
                </a:solidFill>
                <a:latin typeface="Times New Roman" panose="02020603050405020304" pitchFamily="18" charset="0"/>
                <a:cs typeface="Times New Roman" panose="02020603050405020304" pitchFamily="18" charset="0"/>
              </a:rPr>
              <a:t>Repeatedly leaving or sending a person unwanted items such as presents or flowers;</a:t>
            </a:r>
          </a:p>
          <a:p>
            <a:pPr lvl="1" algn="just"/>
            <a:r>
              <a:rPr lang="en-US" sz="2000" dirty="0">
                <a:solidFill>
                  <a:schemeClr val="tx1"/>
                </a:solidFill>
                <a:latin typeface="Times New Roman" panose="02020603050405020304" pitchFamily="18" charset="0"/>
                <a:cs typeface="Times New Roman" panose="02020603050405020304" pitchFamily="18" charset="0"/>
              </a:rPr>
              <a:t>Following or lying-in wait for a person at places such as their home, school, work, or a recreation place;</a:t>
            </a:r>
          </a:p>
          <a:p>
            <a:pPr lvl="1" algn="just"/>
            <a:r>
              <a:rPr lang="en-US" sz="2000" dirty="0">
                <a:solidFill>
                  <a:schemeClr val="tx1"/>
                </a:solidFill>
                <a:latin typeface="Times New Roman" panose="02020603050405020304" pitchFamily="18" charset="0"/>
                <a:cs typeface="Times New Roman" panose="02020603050405020304" pitchFamily="18" charset="0"/>
              </a:rPr>
              <a:t>Making direct or indirect threats to harm a person or the person’s children, relatives, friends, or pets;</a:t>
            </a:r>
          </a:p>
          <a:p>
            <a:pPr lvl="1" algn="just"/>
            <a:r>
              <a:rPr lang="en-US" sz="2000" dirty="0">
                <a:solidFill>
                  <a:schemeClr val="tx1"/>
                </a:solidFill>
                <a:latin typeface="Times New Roman" panose="02020603050405020304" pitchFamily="18" charset="0"/>
                <a:cs typeface="Times New Roman" panose="02020603050405020304" pitchFamily="18" charset="0"/>
              </a:rPr>
              <a:t>Damaging or threatening to damage a person’s property;</a:t>
            </a:r>
          </a:p>
          <a:p>
            <a:pPr lvl="1" algn="just"/>
            <a:r>
              <a:rPr lang="en-US" sz="2000" dirty="0">
                <a:solidFill>
                  <a:schemeClr val="tx1"/>
                </a:solidFill>
                <a:latin typeface="Times New Roman" panose="02020603050405020304" pitchFamily="18" charset="0"/>
                <a:cs typeface="Times New Roman" panose="02020603050405020304" pitchFamily="18" charset="0"/>
              </a:rPr>
              <a:t>Posting information or spreading rumors about a person on the internet, in a public place, by word of mouth, or by other means; or</a:t>
            </a:r>
          </a:p>
          <a:p>
            <a:pPr lvl="1" algn="just"/>
            <a:r>
              <a:rPr lang="en-US" sz="2000" dirty="0">
                <a:solidFill>
                  <a:schemeClr val="tx1"/>
                </a:solidFill>
                <a:latin typeface="Times New Roman" panose="02020603050405020304" pitchFamily="18" charset="0"/>
                <a:cs typeface="Times New Roman" panose="02020603050405020304" pitchFamily="18" charset="0"/>
              </a:rPr>
              <a:t>Obtaining personal information about a person by accessing public records, using internet search services, hiring private investigators, going through the person’s garbage, following the person, contacting a person’s friends, family, work, neighbors, or others.</a:t>
            </a:r>
          </a:p>
          <a:p>
            <a:pPr algn="just"/>
            <a:endParaRPr lang="en-US" sz="2000" dirty="0">
              <a:solidFill>
                <a:schemeClr val="tx1"/>
              </a:solidFill>
              <a:latin typeface="Times New Roman" panose="02020603050405020304" pitchFamily="18" charset="0"/>
              <a:cs typeface="Times New Roman" panose="02020603050405020304" pitchFamily="18" charset="0"/>
            </a:endParaRPr>
          </a:p>
          <a:p>
            <a:pPr algn="just"/>
            <a:endParaRPr lang="en-US" sz="2000"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1704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4BFB1-EA5E-48F0-9869-C2F2D6A75D1E}"/>
              </a:ext>
            </a:extLst>
          </p:cNvPr>
          <p:cNvSpPr>
            <a:spLocks noGrp="1"/>
          </p:cNvSpPr>
          <p:nvPr>
            <p:ph type="title"/>
          </p:nvPr>
        </p:nvSpPr>
        <p:spPr/>
        <p:txBody>
          <a:bodyPr/>
          <a:lstStyle/>
          <a:p>
            <a:pPr algn="ctr"/>
            <a:r>
              <a:rPr lang="en-US" dirty="0">
                <a:latin typeface="Times New Roman" panose="02020603050405020304" pitchFamily="18" charset="0"/>
                <a:ea typeface="Calibri" panose="020F0502020204030204" pitchFamily="34" charset="0"/>
              </a:rPr>
              <a:t>Highlights of LECOM Policies and Procedures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064FB93-4128-4584-AF62-C59CBCA9F2C0}"/>
              </a:ext>
            </a:extLst>
          </p:cNvPr>
          <p:cNvSpPr>
            <a:spLocks noGrp="1"/>
          </p:cNvSpPr>
          <p:nvPr>
            <p:ph idx="1"/>
          </p:nvPr>
        </p:nvSpPr>
        <p:spPr>
          <a:xfrm>
            <a:off x="838200" y="1690687"/>
            <a:ext cx="10515600" cy="4116989"/>
          </a:xfrm>
        </p:spPr>
        <p:txBody>
          <a:bodyPr>
            <a:noAutofit/>
          </a:bodyPr>
          <a:lstStyle/>
          <a:p>
            <a:pPr marL="0" indent="0" algn="just">
              <a:buNone/>
            </a:pPr>
            <a:r>
              <a:rPr lang="en-US" sz="2400" b="1" u="sng" dirty="0">
                <a:solidFill>
                  <a:schemeClr val="tx1"/>
                </a:solidFill>
                <a:latin typeface="Times New Roman" panose="02020603050405020304" pitchFamily="18" charset="0"/>
                <a:cs typeface="Times New Roman" panose="02020603050405020304" pitchFamily="18" charset="0"/>
              </a:rPr>
              <a:t>Making a Report of Sexual Misconduct, Relationship Violence and Stalking </a:t>
            </a:r>
          </a:p>
          <a:p>
            <a:pPr algn="just" eaLnBrk="0" hangingPunct="0"/>
            <a:r>
              <a:rPr lang="en-US" sz="2400" dirty="0">
                <a:solidFill>
                  <a:schemeClr val="tx1"/>
                </a:solidFill>
                <a:latin typeface="Times New Roman" panose="02020603050405020304" pitchFamily="18" charset="0"/>
                <a:cs typeface="Times New Roman" panose="02020603050405020304" pitchFamily="18" charset="0"/>
              </a:rPr>
              <a:t>A Reporter may report any type of sexual harassment or misconduct which is defined above by invoking either a criminal process and/or an institutional process. The criminal process begins by calling local law enforcement or the Campus Police and Security Office.  The institutional process may be instituted by contacting the LECOM Title IX Coordinator, a Deputy Title IX Coordinator, or any Responsible Employee.</a:t>
            </a:r>
          </a:p>
          <a:p>
            <a:pPr algn="just" eaLnBrk="0" hangingPunct="0"/>
            <a:r>
              <a:rPr lang="en-US" sz="2400" dirty="0">
                <a:solidFill>
                  <a:schemeClr val="tx1"/>
                </a:solidFill>
                <a:latin typeface="Times New Roman" panose="02020603050405020304" pitchFamily="18" charset="0"/>
                <a:cs typeface="Times New Roman" panose="02020603050405020304" pitchFamily="18" charset="0"/>
              </a:rPr>
              <a:t>LECOM staff and faculty have a duty to report knowledge of alleged or observed incidents of sexual misconduct, relationship violence, and/or stalking to their supervisor and/or Title IX Coordinator or a Deputy Title IX Coordinator upon learning of such information. </a:t>
            </a:r>
          </a:p>
        </p:txBody>
      </p:sp>
    </p:spTree>
    <p:extLst>
      <p:ext uri="{BB962C8B-B14F-4D97-AF65-F5344CB8AC3E}">
        <p14:creationId xmlns:p14="http://schemas.microsoft.com/office/powerpoint/2010/main" val="3017368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816</TotalTime>
  <Words>6657</Words>
  <Application>Microsoft Office PowerPoint</Application>
  <PresentationFormat>Widescreen</PresentationFormat>
  <Paragraphs>292</Paragraphs>
  <Slides>69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Arial</vt:lpstr>
      <vt:lpstr>Calibri</vt:lpstr>
      <vt:lpstr>Khmer UI</vt:lpstr>
      <vt:lpstr>Lucida Sans Unicode</vt:lpstr>
      <vt:lpstr>Times New Roman</vt:lpstr>
      <vt:lpstr>Office Theme</vt:lpstr>
      <vt:lpstr>2021 Update on Title IX Regulations</vt:lpstr>
      <vt:lpstr>Highlights of LECOM Policies and Procedures</vt:lpstr>
      <vt:lpstr>Highlights of LECOM Policies and Procedures</vt:lpstr>
      <vt:lpstr>Highlights of LECOM Policies and Procedures</vt:lpstr>
      <vt:lpstr>Highlights of LECOM Policies and Procedures</vt:lpstr>
      <vt:lpstr>Highlights of LECOM Policies and Procedures</vt:lpstr>
      <vt:lpstr>Highlights of LECOM Policies and Procedures</vt:lpstr>
      <vt:lpstr>Highlights of LECOM Policies and Procedures</vt:lpstr>
      <vt:lpstr>Highlights of LECOM Policies and Procedures</vt:lpstr>
      <vt:lpstr>Highlights of LECOM Policies and Procedures</vt:lpstr>
      <vt:lpstr>Highlights of LECOM Policies and Procedures</vt:lpstr>
      <vt:lpstr>Highlights of LECOM Policies and Procedures</vt:lpstr>
      <vt:lpstr>Highlights of LECOM Policies and Procedures</vt:lpstr>
      <vt:lpstr>Highlights of LECOM Policies and Procedures</vt:lpstr>
      <vt:lpstr>Highlights of LECOM Policies and Procedures</vt:lpstr>
      <vt:lpstr>Highlights of LECOM Policies and Procedures</vt:lpstr>
      <vt:lpstr>Highlights of LECOM Policies and Procedures</vt:lpstr>
      <vt:lpstr>Highlights of LECOM Policies and Procedures</vt:lpstr>
      <vt:lpstr>What has changed?</vt:lpstr>
      <vt:lpstr>2020 Amendment</vt:lpstr>
      <vt:lpstr>“DOE Expectations”</vt:lpstr>
      <vt:lpstr>“Definition of Sexual Harassment”</vt:lpstr>
      <vt:lpstr>“Definition of Sexual Harassment”</vt:lpstr>
      <vt:lpstr>“Definition of Sexual Harassment”</vt:lpstr>
      <vt:lpstr>“Definition of Sexual Harassment”</vt:lpstr>
      <vt:lpstr>“Definition of Sexual Harassment”</vt:lpstr>
      <vt:lpstr>“Location of Harassment”</vt:lpstr>
      <vt:lpstr>“Location of Harassment”</vt:lpstr>
      <vt:lpstr>“Location of Harassment”</vt:lpstr>
      <vt:lpstr>“Location of Harassment”</vt:lpstr>
      <vt:lpstr>“Location of Harassment”</vt:lpstr>
      <vt:lpstr>“Location of Harassment”</vt:lpstr>
      <vt:lpstr>“Location of Harassment”</vt:lpstr>
      <vt:lpstr>“Notice to University” </vt:lpstr>
      <vt:lpstr>“Notice to University” </vt:lpstr>
      <vt:lpstr>“Notice to University”</vt:lpstr>
      <vt:lpstr>“Notice to University”</vt:lpstr>
      <vt:lpstr>“Notice to University”</vt:lpstr>
      <vt:lpstr>“Response to Allegations”</vt:lpstr>
      <vt:lpstr>“Response to Allegations”</vt:lpstr>
      <vt:lpstr>“Response to Allegations”</vt:lpstr>
      <vt:lpstr>“Response to Allegations”</vt:lpstr>
      <vt:lpstr>“Response to Allegations”</vt:lpstr>
      <vt:lpstr>“Person Not Participating in School”</vt:lpstr>
      <vt:lpstr>“Person Not Participating in School”</vt:lpstr>
      <vt:lpstr>“Person Not Participating in School”</vt:lpstr>
      <vt:lpstr>“Person Not Participating in School”</vt:lpstr>
      <vt:lpstr>“Person Not Participating in School”</vt:lpstr>
      <vt:lpstr>“Supportive Measures” </vt:lpstr>
      <vt:lpstr>“Supportive Measures” </vt:lpstr>
      <vt:lpstr>“Supportive Measures” </vt:lpstr>
      <vt:lpstr>“No Responsibility Presumption” </vt:lpstr>
      <vt:lpstr>“Live Hearings”</vt:lpstr>
      <vt:lpstr>“Live Hearings”</vt:lpstr>
      <vt:lpstr>“Live Hearings”</vt:lpstr>
      <vt:lpstr>“Live Hearings”</vt:lpstr>
      <vt:lpstr>“Live Hearings”</vt:lpstr>
      <vt:lpstr>“Live Hearings”</vt:lpstr>
      <vt:lpstr>“Live Hearings”</vt:lpstr>
      <vt:lpstr>“Live Hearings”</vt:lpstr>
      <vt:lpstr>“Live Hearings”</vt:lpstr>
      <vt:lpstr>“Live Hearings”</vt:lpstr>
      <vt:lpstr>“Standard of Proof”</vt:lpstr>
      <vt:lpstr>“Standard of Proof”</vt:lpstr>
      <vt:lpstr>“Standard of Proof”</vt:lpstr>
      <vt:lpstr>“Informal Resolution”</vt:lpstr>
      <vt:lpstr>“Informal Resolution”</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dc:creator>
  <cp:lastModifiedBy>Gabby Ramirez</cp:lastModifiedBy>
  <cp:revision>61</cp:revision>
  <dcterms:created xsi:type="dcterms:W3CDTF">2014-12-17T22:25:35Z</dcterms:created>
  <dcterms:modified xsi:type="dcterms:W3CDTF">2021-10-06T17:23:09Z</dcterms:modified>
</cp:coreProperties>
</file>